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97" r:id="rId5"/>
    <p:sldId id="260" r:id="rId6"/>
    <p:sldId id="261" r:id="rId7"/>
    <p:sldId id="262" r:id="rId8"/>
    <p:sldId id="265" r:id="rId9"/>
    <p:sldId id="312" r:id="rId10"/>
    <p:sldId id="264" r:id="rId11"/>
    <p:sldId id="263" r:id="rId12"/>
    <p:sldId id="299" r:id="rId13"/>
    <p:sldId id="300" r:id="rId14"/>
    <p:sldId id="307" r:id="rId15"/>
    <p:sldId id="275" r:id="rId16"/>
    <p:sldId id="289" r:id="rId17"/>
    <p:sldId id="290" r:id="rId18"/>
    <p:sldId id="304" r:id="rId19"/>
    <p:sldId id="316" r:id="rId20"/>
    <p:sldId id="313" r:id="rId21"/>
    <p:sldId id="318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8" autoAdjust="0"/>
    <p:restoredTop sz="87277" autoAdjust="0"/>
  </p:normalViewPr>
  <p:slideViewPr>
    <p:cSldViewPr>
      <p:cViewPr varScale="1">
        <p:scale>
          <a:sx n="98" d="100"/>
          <a:sy n="9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3D38-AF24-495F-BAD8-37362864E27C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6B075-1591-4B6F-80AA-258EF74DEA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0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個人的に昔</a:t>
            </a:r>
            <a:r>
              <a:rPr kumimoji="1" lang="en-US" altLang="ja-JP" dirty="0" err="1" smtClean="0"/>
              <a:t>Youtube</a:t>
            </a:r>
            <a:r>
              <a:rPr kumimoji="1" lang="ja-JP" altLang="en-US" dirty="0" smtClean="0"/>
              <a:t>で動画配信を行って予習してこいと授業に取り入れたが、見ているか見ていないかの把握は授業があり、毎日顔を合わせるから有効であり</a:t>
            </a:r>
            <a:endParaRPr kumimoji="1" lang="en-US" altLang="ja-JP" dirty="0" smtClean="0"/>
          </a:p>
          <a:p>
            <a:r>
              <a:rPr kumimoji="1" lang="ja-JP" altLang="en-US" dirty="0" smtClean="0"/>
              <a:t>顔を合わせられない状況では効果が薄いし、プロの方々の動画の方が優れているものもある　教師である以上オンラインであっても対面したい、生徒の顔が見たいと思ってリアルタイムでの配信・対面での授業にこだわった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6B075-1591-4B6F-80AA-258EF74DEA4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04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6B075-1591-4B6F-80AA-258EF74DEA4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/>
          <a:lstStyle/>
          <a:p>
            <a:r>
              <a:rPr kumimoji="1" lang="ja-JP" altLang="en-US" dirty="0" smtClean="0"/>
              <a:t>オンライン授業の実際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令和２年６月６日　数学実践研究会　</a:t>
            </a:r>
            <a:endParaRPr lang="en-US" altLang="ja-JP" dirty="0" smtClean="0"/>
          </a:p>
          <a:p>
            <a:r>
              <a:rPr lang="ja-JP" altLang="en-US" dirty="0" smtClean="0"/>
              <a:t>札幌</a:t>
            </a:r>
            <a:r>
              <a:rPr lang="ja-JP" altLang="en-US" dirty="0"/>
              <a:t>手稲</a:t>
            </a:r>
            <a:r>
              <a:rPr lang="ja-JP" altLang="en-US" dirty="0" smtClean="0"/>
              <a:t>高校　教諭　谷口　智哉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23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６</a:t>
            </a:r>
            <a:r>
              <a:rPr kumimoji="1" lang="ja-JP" altLang="en-US" sz="2400" dirty="0" smtClean="0"/>
              <a:t>）留意したこと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①</a:t>
            </a:r>
            <a:r>
              <a:rPr lang="en-US" altLang="ja-JP" sz="2400" dirty="0" smtClean="0"/>
              <a:t>YouTube</a:t>
            </a:r>
            <a:r>
              <a:rPr lang="ja-JP" altLang="en-US" sz="2400" dirty="0" smtClean="0"/>
              <a:t>等動画配信の検討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「健康確認」「学習習慣・生活習慣の補助」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「</a:t>
            </a:r>
            <a:r>
              <a:rPr lang="ja-JP" altLang="en-US" sz="2400" b="1" dirty="0">
                <a:solidFill>
                  <a:srgbClr val="0070C0"/>
                </a:solidFill>
              </a:rPr>
              <a:t>対面で授業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」</a:t>
            </a:r>
            <a:r>
              <a:rPr lang="ja-JP" altLang="en-US" sz="2400" dirty="0" smtClean="0"/>
              <a:t>を重要視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動画を誰が見ているかの確認ができない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dirty="0"/>
              <a:t>自分</a:t>
            </a:r>
            <a:r>
              <a:rPr lang="ja-JP" altLang="en-US" sz="2400" dirty="0" smtClean="0"/>
              <a:t>の経験からも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リアルタイム配信</a:t>
            </a:r>
            <a:r>
              <a:rPr lang="ja-JP" altLang="en-US" sz="2400" dirty="0" smtClean="0"/>
              <a:t>を優先</a:t>
            </a:r>
            <a:endParaRPr lang="en-US" altLang="ja-JP" sz="2400" dirty="0" smtClean="0"/>
          </a:p>
          <a:p>
            <a:r>
              <a:rPr lang="ja-JP" altLang="en-US" sz="2400" dirty="0" smtClean="0"/>
              <a:t>　②</a:t>
            </a:r>
            <a:r>
              <a:rPr lang="en-US" altLang="ja-JP" sz="2400" dirty="0" smtClean="0"/>
              <a:t>Skype</a:t>
            </a:r>
            <a:r>
              <a:rPr lang="ja-JP" altLang="en-US" sz="2400" dirty="0" smtClean="0"/>
              <a:t>等リアルタイム配信との比較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・タイムラグの少なさ　入室の手軽さは</a:t>
            </a:r>
            <a:r>
              <a:rPr lang="en-US" altLang="ja-JP" sz="2400" dirty="0" smtClean="0"/>
              <a:t>ZOOM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ZOOM</a:t>
            </a:r>
            <a:r>
              <a:rPr lang="ja-JP" altLang="en-US" sz="2400" dirty="0" smtClean="0"/>
              <a:t>を継続して研究して方が</a:t>
            </a:r>
            <a:endParaRPr lang="en-US" altLang="ja-JP" sz="2400" dirty="0" smtClean="0"/>
          </a:p>
          <a:p>
            <a:r>
              <a:rPr lang="ja-JP" altLang="en-US" sz="2400" dirty="0" smtClean="0"/>
              <a:t>　 セキリュティ対策を検討しやすい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22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７</a:t>
            </a:r>
            <a:r>
              <a:rPr kumimoji="1" lang="ja-JP" altLang="en-US" sz="2400" dirty="0" smtClean="0"/>
              <a:t>）セキリュティ面への対応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①</a:t>
            </a:r>
            <a:r>
              <a:rPr lang="en-US" altLang="ja-JP" sz="2400" dirty="0" smtClean="0"/>
              <a:t>ZOOM</a:t>
            </a:r>
            <a:r>
              <a:rPr lang="ja-JP" altLang="en-US" sz="2400" dirty="0" smtClean="0"/>
              <a:t>爆撃（第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者が授業に参加し妨害する）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⇒「ミーティング</a:t>
            </a:r>
            <a:r>
              <a:rPr lang="en-US" altLang="ja-JP" sz="2400" dirty="0" smtClean="0"/>
              <a:t>ID</a:t>
            </a:r>
            <a:r>
              <a:rPr lang="ja-JP" altLang="en-US" sz="2400" dirty="0" smtClean="0"/>
              <a:t>」と「パスワード」は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メールのみ</a:t>
            </a:r>
            <a:endParaRPr lang="en-US" altLang="ja-JP" sz="2400" b="1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⇒生徒の表示名を指示「</a:t>
            </a:r>
            <a:r>
              <a:rPr kumimoji="1" lang="ja-JP" altLang="en-US" sz="2400" b="1" dirty="0" smtClean="0">
                <a:solidFill>
                  <a:srgbClr val="0070C0"/>
                </a:solidFill>
              </a:rPr>
              <a:t>３９０１手稲太郎</a:t>
            </a:r>
            <a:r>
              <a:rPr kumimoji="1" lang="ja-JP" altLang="en-US" sz="2400" dirty="0" smtClean="0"/>
              <a:t>」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⇒補助教員が「</a:t>
            </a:r>
            <a:r>
              <a:rPr lang="ja-JP" altLang="en-US" sz="2400" dirty="0" smtClean="0">
                <a:solidFill>
                  <a:srgbClr val="FF0000"/>
                </a:solidFill>
              </a:rPr>
              <a:t>待合室</a:t>
            </a:r>
            <a:r>
              <a:rPr lang="ja-JP" altLang="en-US" sz="2400" dirty="0" smtClean="0"/>
              <a:t>」を見て生徒の入室</a:t>
            </a:r>
            <a:r>
              <a:rPr lang="ja-JP" altLang="en-US" sz="2400" dirty="0"/>
              <a:t>させる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⇒出席確認のとき生徒は「</a:t>
            </a:r>
            <a:r>
              <a:rPr lang="ja-JP" altLang="en-US" sz="2400" dirty="0" smtClean="0">
                <a:solidFill>
                  <a:srgbClr val="FF0000"/>
                </a:solidFill>
              </a:rPr>
              <a:t>ビデオを</a:t>
            </a:r>
            <a:r>
              <a:rPr lang="en-US" altLang="ja-JP" sz="2400" dirty="0" smtClean="0">
                <a:solidFill>
                  <a:srgbClr val="FF0000"/>
                </a:solidFill>
              </a:rPr>
              <a:t>ON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⇒画面共有はホストのみの設定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lang="ja-JP" altLang="en-US" sz="2400" dirty="0"/>
              <a:t>②</a:t>
            </a:r>
            <a:r>
              <a:rPr kumimoji="1" lang="en-US" altLang="ja-JP" sz="2400" dirty="0" smtClean="0"/>
              <a:t>ZOOM</a:t>
            </a:r>
            <a:r>
              <a:rPr kumimoji="1" lang="ja-JP" altLang="en-US" sz="2400" dirty="0" smtClean="0"/>
              <a:t>アカウント個人情報流出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⇒参加だけなら（個人情報の）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登録をしなくても可能</a:t>
            </a:r>
            <a:endParaRPr lang="en-US" altLang="ja-JP" sz="2400" b="1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⇒スクールネットを介さないインターネット接続</a:t>
            </a:r>
            <a:endParaRPr kumimoji="1" lang="en-US" altLang="ja-JP" sz="2400" dirty="0" smtClean="0"/>
          </a:p>
          <a:p>
            <a:pPr marL="109728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36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（１）授業規律</a:t>
            </a:r>
            <a:endParaRPr kumimoji="1" lang="en-US" altLang="ja-JP" sz="2400" dirty="0" smtClean="0"/>
          </a:p>
          <a:p>
            <a:r>
              <a:rPr lang="ja-JP" altLang="en-US" sz="2400" dirty="0"/>
              <a:t>〇</a:t>
            </a:r>
            <a:r>
              <a:rPr lang="ja-JP" altLang="en-US" sz="2400" dirty="0" smtClean="0"/>
              <a:t>オンラインとはいえ</a:t>
            </a:r>
            <a:r>
              <a:rPr lang="en-US" altLang="ja-JP" sz="2400" dirty="0" smtClean="0"/>
              <a:t>〝</a:t>
            </a:r>
            <a:r>
              <a:rPr lang="ja-JP" altLang="en-US" sz="2400" dirty="0" smtClean="0"/>
              <a:t>授業</a:t>
            </a:r>
            <a:r>
              <a:rPr lang="en-US" altLang="ja-JP" sz="2400" dirty="0" smtClean="0"/>
              <a:t>〟</a:t>
            </a:r>
            <a:r>
              <a:rPr lang="ja-JP" altLang="en-US" sz="2400" dirty="0" smtClean="0"/>
              <a:t>規律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・基本的には生徒は「ミュート」にする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・迷惑行為をしない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・スクリーンショット、スクリーンレコード禁止</a:t>
            </a:r>
            <a:endParaRPr lang="en-US" altLang="ja-JP" sz="2400" dirty="0" smtClean="0"/>
          </a:p>
          <a:p>
            <a:r>
              <a:rPr lang="ja-JP" altLang="en-US" sz="2400" dirty="0" smtClean="0"/>
              <a:t>〇問題行為の予防的指導（アカウントの設定）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 smtClean="0"/>
              <a:t>　　　プライベートチャットの禁止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画面共有はホストのみ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画面共有中の落書き（注釈）の禁止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試験的授業の反省⇒実践しながら手探りで改善</a:t>
            </a:r>
            <a:r>
              <a:rPr lang="ja-JP" altLang="en-US" sz="2400" dirty="0" smtClean="0"/>
              <a:t>　　</a:t>
            </a:r>
            <a:endParaRPr lang="en-US" altLang="ja-JP" sz="2400" dirty="0"/>
          </a:p>
          <a:p>
            <a:endParaRPr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．授業の実際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85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（２）数学の授業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「学習の補助」なので原則教科書はすすめない</a:t>
            </a:r>
            <a:endParaRPr lang="en-US" altLang="ja-JP" sz="2400" dirty="0" smtClean="0"/>
          </a:p>
          <a:p>
            <a:r>
              <a:rPr lang="ja-JP" altLang="en-US" sz="2400" dirty="0"/>
              <a:t>・谷口担当「数学</a:t>
            </a:r>
            <a:r>
              <a:rPr lang="en-US" altLang="ja-JP" sz="2400" dirty="0"/>
              <a:t>Ⅲ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教科書</a:t>
            </a:r>
            <a:r>
              <a:rPr lang="ja-JP" altLang="en-US" sz="2400" dirty="0" smtClean="0"/>
              <a:t>の＜練習</a:t>
            </a:r>
            <a:r>
              <a:rPr lang="ja-JP" altLang="en-US" sz="2400" dirty="0"/>
              <a:t>＞を予習してくる宿題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dirty="0" smtClean="0"/>
              <a:t>オンライン授業では</a:t>
            </a:r>
            <a:r>
              <a:rPr lang="ja-JP" altLang="en-US" sz="2400" dirty="0"/>
              <a:t>基本事項と例題の説明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授業では練習の解答を中心に基本事項等の</a:t>
            </a:r>
            <a:r>
              <a:rPr lang="ja-JP" altLang="en-US" sz="2400" dirty="0" smtClean="0"/>
              <a:t>説明</a:t>
            </a:r>
            <a:endParaRPr lang="en-US" altLang="ja-JP" sz="2400" dirty="0" smtClean="0"/>
          </a:p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N</a:t>
            </a:r>
            <a:r>
              <a:rPr lang="ja-JP" altLang="en-US" sz="2400" dirty="0" smtClean="0"/>
              <a:t>先生、</a:t>
            </a:r>
            <a:r>
              <a:rPr lang="en-US" altLang="ja-JP" sz="2400" dirty="0" smtClean="0"/>
              <a:t>O</a:t>
            </a:r>
            <a:r>
              <a:rPr lang="ja-JP" altLang="en-US" sz="2400" dirty="0" smtClean="0"/>
              <a:t>先生担当「数学</a:t>
            </a:r>
            <a:r>
              <a:rPr lang="ja-JP" altLang="en-US" sz="2400" dirty="0"/>
              <a:t>探究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 smtClean="0"/>
              <a:t>　　「ニューステージ（数研）」の</a:t>
            </a:r>
            <a:r>
              <a:rPr lang="ja-JP" altLang="en-US" sz="2400" dirty="0"/>
              <a:t>問題</a:t>
            </a:r>
            <a:r>
              <a:rPr lang="ja-JP" altLang="en-US" sz="2400" dirty="0" smtClean="0"/>
              <a:t>を指定して宿題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オンライン授業で宿題の解答解説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授業では</a:t>
            </a:r>
            <a:r>
              <a:rPr lang="ja-JP" altLang="en-US" sz="2400" dirty="0"/>
              <a:t>扱っていない</a:t>
            </a:r>
            <a:r>
              <a:rPr lang="ja-JP" altLang="en-US" sz="2400" dirty="0" smtClean="0"/>
              <a:t>単元から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⇒進学講習でフォロー</a:t>
            </a:r>
            <a:endParaRPr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．授業の実際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7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（３）授業方法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①黒板の画面を撮影（</a:t>
            </a:r>
            <a:r>
              <a:rPr lang="en-US" altLang="ja-JP" sz="2400" dirty="0" smtClean="0"/>
              <a:t>iPad</a:t>
            </a:r>
            <a:r>
              <a:rPr lang="ja-JP" altLang="en-US" sz="2400" dirty="0" smtClean="0"/>
              <a:t>のみ）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②プロジェクタ投影画面を撮影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iPad</a:t>
            </a:r>
            <a:r>
              <a:rPr kumimoji="1" lang="ja-JP" altLang="en-US" sz="2400" dirty="0" smtClean="0"/>
              <a:t>＋プロジェクタ）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③画面共有で説明（</a:t>
            </a:r>
            <a:r>
              <a:rPr lang="en-US" altLang="ja-JP" sz="2400" dirty="0" smtClean="0"/>
              <a:t>iPad</a:t>
            </a:r>
            <a:r>
              <a:rPr lang="ja-JP" altLang="en-US" sz="2400" dirty="0" smtClean="0"/>
              <a:t>＋</a:t>
            </a:r>
            <a:r>
              <a:rPr lang="en-US" altLang="ja-JP" sz="2400" dirty="0" smtClean="0"/>
              <a:t>PC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r>
              <a:rPr lang="ja-JP" altLang="en-US" sz="2400" dirty="0" smtClean="0"/>
              <a:t>チャットを利用して質問等の対応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字幕機能で聞き取れない場合の対応</a:t>
            </a:r>
            <a:endParaRPr lang="en-US" altLang="ja-JP" sz="2400" dirty="0"/>
          </a:p>
          <a:p>
            <a:r>
              <a:rPr lang="ja-JP" altLang="en-US" sz="2400" dirty="0" smtClean="0"/>
              <a:t>ブラウザから「</a:t>
            </a:r>
            <a:r>
              <a:rPr lang="en-US" altLang="ja-JP" sz="2400" dirty="0" err="1" smtClean="0"/>
              <a:t>Mentimeter</a:t>
            </a:r>
            <a:r>
              <a:rPr lang="ja-JP" altLang="en-US" sz="2400" dirty="0" smtClean="0"/>
              <a:t>」を使用（英語）</a:t>
            </a:r>
            <a:endParaRPr kumimoji="1" lang="en-US" altLang="ja-JP" sz="2400" dirty="0" smtClean="0"/>
          </a:p>
          <a:p>
            <a:r>
              <a:rPr lang="ja-JP" altLang="en-US" sz="2400" b="1" dirty="0" smtClean="0">
                <a:solidFill>
                  <a:srgbClr val="0070C0"/>
                </a:solidFill>
              </a:rPr>
              <a:t>「手を挙げる」</a:t>
            </a:r>
            <a:r>
              <a:rPr lang="ja-JP" altLang="en-US" sz="2400" dirty="0" smtClean="0">
                <a:solidFill>
                  <a:srgbClr val="0070C0"/>
                </a:solidFill>
              </a:rPr>
              <a:t>機能</a:t>
            </a:r>
            <a:r>
              <a:rPr lang="ja-JP" altLang="en-US" sz="2400" dirty="0" smtClean="0"/>
              <a:t>で理解をチェック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授業者だけでなく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複数体制、補助教員の重要性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．授業の実際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6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（１）出席状況</a:t>
            </a:r>
            <a:endParaRPr kumimoji="1" lang="en-US" altLang="ja-JP" dirty="0" smtClean="0"/>
          </a:p>
          <a:p>
            <a:r>
              <a:rPr lang="ja-JP" altLang="en-US" dirty="0"/>
              <a:t>週ごと</a:t>
            </a:r>
            <a:r>
              <a:rPr lang="ja-JP" altLang="en-US" dirty="0" smtClean="0"/>
              <a:t>の集計（３年次）</a:t>
            </a:r>
            <a:endParaRPr lang="en-US" altLang="ja-JP" dirty="0" smtClean="0"/>
          </a:p>
          <a:p>
            <a:r>
              <a:rPr lang="ja-JP" altLang="en-US" sz="2400" dirty="0" smtClean="0"/>
              <a:t>週のうち１つ以上受講した人数の割合（平均）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109728" indent="0">
              <a:buNone/>
            </a:pPr>
            <a:endParaRPr lang="en-US" altLang="ja-JP" dirty="0"/>
          </a:p>
          <a:p>
            <a:r>
              <a:rPr kumimoji="1" lang="ja-JP" altLang="en-US" sz="2400" dirty="0" smtClean="0"/>
              <a:t>１年次は</a:t>
            </a:r>
            <a:r>
              <a:rPr kumimoji="1" lang="en-US" altLang="ja-JP" sz="2400" dirty="0" smtClean="0"/>
              <a:t>9</a:t>
            </a:r>
            <a:r>
              <a:rPr lang="ja-JP" altLang="en-US" sz="2400" dirty="0" smtClean="0"/>
              <a:t>割以上の出席率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 smtClean="0"/>
              <a:t>．生徒の</a:t>
            </a:r>
            <a:r>
              <a:rPr lang="ja-JP" altLang="en-US" dirty="0"/>
              <a:t>反応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82412"/>
              </p:ext>
            </p:extLst>
          </p:nvPr>
        </p:nvGraphicFramePr>
        <p:xfrm>
          <a:off x="1043608" y="3068960"/>
          <a:ext cx="6840760" cy="122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45145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4/20</a:t>
                      </a:r>
                      <a:r>
                        <a:rPr kumimoji="1" lang="ja-JP" altLang="en-US" sz="2400" dirty="0" smtClean="0"/>
                        <a:t>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4/27</a:t>
                      </a:r>
                      <a:r>
                        <a:rPr kumimoji="1" lang="ja-JP" altLang="en-US" sz="2400" dirty="0" smtClean="0"/>
                        <a:t>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5/11</a:t>
                      </a:r>
                      <a:r>
                        <a:rPr kumimoji="1" lang="ja-JP" altLang="en-US" sz="2400" dirty="0" smtClean="0"/>
                        <a:t>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5/18</a:t>
                      </a:r>
                      <a:r>
                        <a:rPr kumimoji="1" lang="ja-JP" altLang="en-US" sz="2400" dirty="0" smtClean="0"/>
                        <a:t>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5/25</a:t>
                      </a:r>
                      <a:r>
                        <a:rPr kumimoji="1" lang="ja-JP" altLang="en-US" sz="2400" dirty="0" smtClean="0"/>
                        <a:t>～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7267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70.2%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63.2%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78.8</a:t>
                      </a:r>
                      <a:r>
                        <a:rPr kumimoji="1" lang="en-US" altLang="ja-JP" sz="1800" dirty="0" smtClean="0"/>
                        <a:t>%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75.2%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70.2%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２</a:t>
            </a:r>
            <a:r>
              <a:rPr kumimoji="1" lang="ja-JP" altLang="en-US" sz="2400" dirty="0" smtClean="0"/>
              <a:t>）アンケートの結果</a:t>
            </a:r>
            <a:endParaRPr kumimoji="1" lang="en-US" altLang="ja-JP" sz="2400" dirty="0" smtClean="0"/>
          </a:p>
          <a:p>
            <a:r>
              <a:rPr lang="ja-JP" altLang="en-US" sz="2400" dirty="0"/>
              <a:t>手稲</a:t>
            </a:r>
            <a:r>
              <a:rPr lang="ja-JP" altLang="en-US" sz="2400" dirty="0" smtClean="0"/>
              <a:t>高校オンライン授業に関するアンケート</a:t>
            </a:r>
            <a:endParaRPr lang="en-US" altLang="ja-JP" sz="2400" dirty="0" smtClean="0"/>
          </a:p>
          <a:p>
            <a:r>
              <a:rPr lang="en-US" altLang="ja-JP" sz="2400" dirty="0" smtClean="0"/>
              <a:t>Google </a:t>
            </a:r>
            <a:r>
              <a:rPr lang="ja-JP" altLang="en-US" sz="2400" dirty="0"/>
              <a:t>フォーム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（無料）によるアンケート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連絡メールで３年次生徒保護者に</a:t>
            </a:r>
            <a:r>
              <a:rPr lang="en-US" altLang="ja-JP" sz="2400" dirty="0" smtClean="0"/>
              <a:t>URL</a:t>
            </a:r>
            <a:r>
              <a:rPr lang="ja-JP" altLang="en-US" sz="2400" dirty="0" smtClean="0"/>
              <a:t>を送信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５月８日（金）に配信⇒２０２名の回答</a:t>
            </a:r>
            <a:endParaRPr lang="en-US" altLang="ja-JP" sz="2400" dirty="0" smtClean="0"/>
          </a:p>
          <a:p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 smtClean="0"/>
              <a:t>．生徒の</a:t>
            </a:r>
            <a:r>
              <a:rPr lang="ja-JP" altLang="en-US" dirty="0"/>
              <a:t>反応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59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手稲高校オンライン授業に関するアンケート - Google フォーム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/>
          <a:stretch/>
        </p:blipFill>
        <p:spPr>
          <a:xfrm>
            <a:off x="323528" y="1268760"/>
            <a:ext cx="8640960" cy="5558085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 smtClean="0"/>
              <a:t>．生徒の</a:t>
            </a:r>
            <a:r>
              <a:rPr lang="ja-JP" altLang="en-US" dirty="0"/>
              <a:t>反応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9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（１）実際にあった課題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①</a:t>
            </a:r>
            <a:r>
              <a:rPr lang="en-US" altLang="ja-JP" sz="2400" dirty="0" smtClean="0"/>
              <a:t>ZOOM</a:t>
            </a:r>
            <a:r>
              <a:rPr lang="ja-JP" altLang="en-US" sz="2400" dirty="0" smtClean="0"/>
              <a:t>が午後になって</a:t>
            </a:r>
            <a:r>
              <a:rPr kumimoji="1" lang="ja-JP" altLang="en-US" sz="2400" dirty="0" smtClean="0"/>
              <a:t>急にパスワード必須に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⇒複数教員で実験して、すぐメールで生徒連絡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②</a:t>
            </a:r>
            <a:r>
              <a:rPr lang="en-US" altLang="ja-JP" sz="2400" dirty="0" smtClean="0"/>
              <a:t>iPad</a:t>
            </a:r>
            <a:r>
              <a:rPr lang="ja-JP" altLang="en-US" sz="2400" dirty="0" smtClean="0"/>
              <a:t>の画面が「参加者」を表示して固まる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kumimoji="1" lang="ja-JP" altLang="en-US" sz="2400" dirty="0" smtClean="0"/>
              <a:t>⇒補助教員のスマホを</a:t>
            </a:r>
            <a:r>
              <a:rPr lang="ja-JP" altLang="en-US" sz="2400" dirty="0" smtClean="0"/>
              <a:t>共同ホストに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③謎の参加者「</a:t>
            </a:r>
            <a:r>
              <a:rPr kumimoji="1" lang="en-US" altLang="ja-JP" sz="2400" dirty="0" smtClean="0"/>
              <a:t>Galaxy</a:t>
            </a:r>
            <a:r>
              <a:rPr kumimoji="1" lang="ja-JP" altLang="en-US" sz="2400" dirty="0" smtClean="0"/>
              <a:t>」さん「</a:t>
            </a:r>
            <a:r>
              <a:rPr kumimoji="1" lang="en-US" altLang="ja-JP" sz="2400" dirty="0" smtClean="0"/>
              <a:t>iPhone</a:t>
            </a:r>
            <a:r>
              <a:rPr kumimoji="1" lang="ja-JP" altLang="en-US" sz="2400" dirty="0" smtClean="0"/>
              <a:t>」さん・・・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⇒「</a:t>
            </a:r>
            <a:r>
              <a:rPr lang="en-US" altLang="ja-JP" sz="2400" dirty="0" smtClean="0"/>
              <a:t>Galaxy</a:t>
            </a:r>
            <a:r>
              <a:rPr lang="ja-JP" altLang="en-US" sz="2400" dirty="0" smtClean="0"/>
              <a:t>」</a:t>
            </a:r>
            <a:r>
              <a:rPr lang="ja-JP" altLang="en-US" sz="2400" dirty="0" err="1" smtClean="0"/>
              <a:t>さんは</a:t>
            </a:r>
            <a:r>
              <a:rPr lang="ja-JP" altLang="en-US" sz="2400" dirty="0" smtClean="0"/>
              <a:t>在宅の教員でした！</a:t>
            </a:r>
            <a:endParaRPr lang="en-US" altLang="ja-JP" sz="2400" dirty="0" smtClean="0"/>
          </a:p>
          <a:p>
            <a:r>
              <a:rPr lang="ja-JP" altLang="en-US" sz="2400" dirty="0" smtClean="0"/>
              <a:t>④</a:t>
            </a:r>
            <a:r>
              <a:rPr lang="ja-JP" altLang="en-US" sz="2400" dirty="0"/>
              <a:t>画面共有で固まって動かない！</a:t>
            </a:r>
            <a:endParaRPr lang="en-US" altLang="ja-JP" sz="2400" dirty="0"/>
          </a:p>
          <a:p>
            <a:r>
              <a:rPr lang="ja-JP" altLang="en-US" sz="2400" dirty="0"/>
              <a:t>　⇒急遽、</a:t>
            </a:r>
            <a:r>
              <a:rPr lang="en-US" altLang="ja-JP" sz="2400" dirty="0"/>
              <a:t>PC</a:t>
            </a:r>
            <a:r>
              <a:rPr lang="ja-JP" altLang="en-US" sz="2400" dirty="0"/>
              <a:t>をプロジェクタにつないで映して</a:t>
            </a:r>
            <a:r>
              <a:rPr lang="ja-JP" altLang="en-US" sz="2400" dirty="0" smtClean="0"/>
              <a:t>対応</a:t>
            </a:r>
            <a:endParaRPr lang="en-US" altLang="ja-JP" sz="2400" dirty="0"/>
          </a:p>
          <a:p>
            <a:r>
              <a:rPr lang="ja-JP" altLang="en-US" sz="2400" dirty="0"/>
              <a:t>⑤回線</a:t>
            </a:r>
            <a:r>
              <a:rPr lang="ja-JP" altLang="en-US" sz="2400" dirty="0" smtClean="0"/>
              <a:t>が</a:t>
            </a:r>
            <a:r>
              <a:rPr lang="ja-JP" altLang="en-US" sz="2400" dirty="0"/>
              <a:t>重くて</a:t>
            </a:r>
            <a:r>
              <a:rPr lang="ja-JP" altLang="en-US" sz="2400" dirty="0" smtClean="0"/>
              <a:t>画面</a:t>
            </a:r>
            <a:r>
              <a:rPr lang="ja-JP" altLang="en-US" sz="2400" dirty="0"/>
              <a:t>がぼける、音</a:t>
            </a:r>
            <a:r>
              <a:rPr lang="ja-JP" altLang="en-US" sz="2400" dirty="0" smtClean="0"/>
              <a:t>が</a:t>
            </a:r>
            <a:r>
              <a:rPr lang="ja-JP" altLang="en-US" sz="2400" dirty="0"/>
              <a:t>聞こえない</a:t>
            </a:r>
            <a:endParaRPr lang="en-US" altLang="ja-JP" sz="2400" dirty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</a:t>
            </a:r>
            <a:r>
              <a:rPr lang="ja-JP" altLang="en-US" sz="2400" dirty="0"/>
              <a:t>無理</a:t>
            </a:r>
            <a:r>
              <a:rPr lang="ja-JP" altLang="en-US" sz="2400" dirty="0" smtClean="0"/>
              <a:t>せず</a:t>
            </a:r>
            <a:r>
              <a:rPr lang="ja-JP" altLang="en-US" sz="2400" dirty="0"/>
              <a:t>「</a:t>
            </a:r>
            <a:r>
              <a:rPr lang="ja-JP" altLang="en-US" sz="2400" dirty="0" smtClean="0"/>
              <a:t>終了！」</a:t>
            </a:r>
            <a:endParaRPr lang="en-US" altLang="ja-JP" sz="2400" dirty="0"/>
          </a:p>
          <a:p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．今後の課題等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3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（２）今後の課題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①　配信環境（特にインターネット回線）の問題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音声が聞こえないタイミングがある</a:t>
            </a:r>
            <a:endParaRPr lang="en-US" altLang="ja-JP" sz="2400" dirty="0"/>
          </a:p>
          <a:p>
            <a:pPr marL="109728" indent="0">
              <a:buNone/>
            </a:pPr>
            <a:r>
              <a:rPr kumimoji="1" lang="ja-JP" altLang="en-US" sz="2400" dirty="0" smtClean="0"/>
              <a:t>　　画面共有をつかうと固まり、操作不能になりやすい</a:t>
            </a:r>
            <a:endParaRPr lang="en-US" altLang="ja-JP" sz="2400" dirty="0"/>
          </a:p>
          <a:p>
            <a:r>
              <a:rPr lang="ja-JP" altLang="en-US" sz="2400" dirty="0" smtClean="0"/>
              <a:t>　⇒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５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G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環境？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GIGA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スクール？</a:t>
            </a:r>
            <a:endParaRPr lang="en-US" altLang="ja-JP" sz="2400" b="1" dirty="0" smtClean="0">
              <a:solidFill>
                <a:srgbClr val="0070C0"/>
              </a:solidFill>
            </a:endParaRPr>
          </a:p>
          <a:p>
            <a:r>
              <a:rPr lang="ja-JP" altLang="en-US" sz="2400" dirty="0" smtClean="0"/>
              <a:t>②　オンライン</a:t>
            </a:r>
            <a:r>
              <a:rPr lang="ja-JP" altLang="en-US" sz="2400" dirty="0"/>
              <a:t>での指導力向上</a:t>
            </a:r>
            <a:endParaRPr lang="en-US" altLang="ja-JP" sz="2400" dirty="0"/>
          </a:p>
          <a:p>
            <a:r>
              <a:rPr lang="ja-JP" altLang="en-US" sz="2400" dirty="0"/>
              <a:t>　教員側の</a:t>
            </a:r>
            <a:r>
              <a:rPr lang="ja-JP" altLang="en-US" sz="2400" dirty="0" smtClean="0"/>
              <a:t>スキルアップ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⇒生徒に見やすいのは板書？プロジェクタ？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⇒話し方の工夫　繰り返す？ゆっくり？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（教員も在宅で配信できないか？）</a:t>
            </a:r>
            <a:r>
              <a:rPr lang="ja-JP" altLang="en-US" sz="2400" dirty="0"/>
              <a:t>　　　</a:t>
            </a:r>
            <a:endParaRPr kumimoji="1" lang="en-US" altLang="ja-JP" sz="2400" dirty="0" smtClean="0"/>
          </a:p>
          <a:p>
            <a:pPr marL="109728" indent="0">
              <a:buNone/>
            </a:pPr>
            <a:r>
              <a:rPr kumimoji="1" lang="ja-JP" altLang="en-US" sz="2400" dirty="0" smtClean="0"/>
              <a:t>　　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．今後の課題等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2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ja-JP" altLang="en-US" sz="3200" dirty="0"/>
              <a:t>学校</a:t>
            </a:r>
            <a:r>
              <a:rPr lang="ja-JP" altLang="en-US" sz="3200" dirty="0" smtClean="0"/>
              <a:t>紹介　札幌手稲高校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　</a:t>
            </a:r>
            <a:r>
              <a:rPr kumimoji="1" lang="ja-JP" altLang="en-US" sz="2400" dirty="0" smtClean="0"/>
              <a:t>石狩管内８間口校　単位制普通科</a:t>
            </a:r>
            <a:endParaRPr kumimoji="1" lang="en-US" altLang="ja-JP" sz="2400" dirty="0"/>
          </a:p>
          <a:p>
            <a:r>
              <a:rPr kumimoji="1" lang="ja-JP" altLang="en-US" sz="2400" dirty="0" smtClean="0"/>
              <a:t>　学校向けｗｅｂサービス利用なし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保護者・生徒に「あんしんメール」</a:t>
            </a:r>
            <a:endParaRPr lang="en-US" altLang="ja-JP" sz="2400" dirty="0"/>
          </a:p>
          <a:p>
            <a:r>
              <a:rPr kumimoji="1" lang="ja-JP" altLang="en-US" sz="3200" dirty="0" smtClean="0"/>
              <a:t>自己紹介　谷口智哉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　</a:t>
            </a:r>
            <a:r>
              <a:rPr lang="ja-JP" altLang="en-US" sz="2400" dirty="0" smtClean="0"/>
              <a:t>１２年目（手稲高校４年目）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３年次担任　教務部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数実研運営委員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紹介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034555" cy="172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5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（２）今後の課題</a:t>
            </a:r>
            <a:endParaRPr kumimoji="1" lang="en-US" altLang="ja-JP" sz="2400" dirty="0" smtClean="0"/>
          </a:p>
          <a:p>
            <a:pPr marL="109728" indent="0">
              <a:buNone/>
            </a:pPr>
            <a:r>
              <a:rPr lang="ja-JP" altLang="en-US" sz="2400" dirty="0" smtClean="0"/>
              <a:t>③　「授業」の</a:t>
            </a:r>
            <a:r>
              <a:rPr lang="ja-JP" altLang="en-US" sz="2400" dirty="0"/>
              <a:t>補完に</a:t>
            </a:r>
            <a:r>
              <a:rPr lang="ja-JP" altLang="en-US" sz="2400" dirty="0" smtClean="0"/>
              <a:t>ならない現状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・全員参加させるのかどうか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⇒履修</a:t>
            </a:r>
            <a:r>
              <a:rPr lang="ja-JP" altLang="en-US" sz="2400" dirty="0"/>
              <a:t>、修得の要件になるのか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⇒</a:t>
            </a:r>
            <a:r>
              <a:rPr lang="ja-JP" altLang="en-US" sz="2400" b="1" dirty="0">
                <a:solidFill>
                  <a:srgbClr val="0070C0"/>
                </a:solidFill>
              </a:rPr>
              <a:t>全員が見られる環境（タブレット・</a:t>
            </a:r>
            <a:r>
              <a:rPr lang="en-US" altLang="ja-JP" sz="2400" b="1" dirty="0" err="1">
                <a:solidFill>
                  <a:srgbClr val="0070C0"/>
                </a:solidFill>
              </a:rPr>
              <a:t>Wifi</a:t>
            </a:r>
            <a:r>
              <a:rPr lang="ja-JP" altLang="en-US" sz="2400" b="1" dirty="0">
                <a:solidFill>
                  <a:srgbClr val="0070C0"/>
                </a:solidFill>
              </a:rPr>
              <a:t>）を整える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・生徒</a:t>
            </a:r>
            <a:r>
              <a:rPr lang="ja-JP" altLang="en-US" sz="2400" dirty="0"/>
              <a:t>の集中力を高める工夫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dirty="0" smtClean="0"/>
              <a:t>⇒生徒の「顔出し」を強制させる？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⇒</a:t>
            </a:r>
            <a:r>
              <a:rPr lang="ja-JP" altLang="en-US" sz="2400" dirty="0"/>
              <a:t>オンラインの学習評価？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⇒</a:t>
            </a:r>
            <a:r>
              <a:rPr lang="en-US" altLang="ja-JP" sz="2400" dirty="0"/>
              <a:t>Google classroom </a:t>
            </a:r>
            <a:r>
              <a:rPr lang="ja-JP" altLang="en-US" sz="2400" dirty="0"/>
              <a:t>で課題提出？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　⇒</a:t>
            </a:r>
            <a:r>
              <a:rPr lang="ja-JP" altLang="en-US" sz="2400" b="1" dirty="0">
                <a:solidFill>
                  <a:srgbClr val="0070C0"/>
                </a:solidFill>
              </a:rPr>
              <a:t>生徒の</a:t>
            </a:r>
            <a:r>
              <a:rPr lang="en-US" altLang="ja-JP" sz="2400" b="1" dirty="0">
                <a:solidFill>
                  <a:srgbClr val="0070C0"/>
                </a:solidFill>
              </a:rPr>
              <a:t>ICT</a:t>
            </a:r>
            <a:r>
              <a:rPr lang="ja-JP" altLang="en-US" sz="2400" b="1" dirty="0">
                <a:solidFill>
                  <a:srgbClr val="0070C0"/>
                </a:solidFill>
              </a:rPr>
              <a:t>対応力を向上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させる！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．今後の課題等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質問・意見・なにかありましたらお気軽に連絡ください。</a:t>
            </a:r>
            <a:endParaRPr lang="en-US" altLang="ja-JP" sz="2400" dirty="0" smtClean="0"/>
          </a:p>
          <a:p>
            <a:r>
              <a:rPr lang="ja-JP" altLang="en-US" sz="2400" dirty="0"/>
              <a:t>大変</a:t>
            </a:r>
            <a:r>
              <a:rPr lang="ja-JP" altLang="en-US" sz="2400" dirty="0" smtClean="0"/>
              <a:t>な時代ですが、何とか頑張っていきましょう。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/>
              <a:t>ご清聴ありがとうございました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</a:t>
            </a:r>
          </a:p>
          <a:p>
            <a:r>
              <a:rPr lang="en-US" altLang="ja-JP" sz="2400" dirty="0"/>
              <a:t> 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</a:t>
            </a:r>
            <a:r>
              <a:rPr lang="ja-JP" altLang="en-US" sz="2400" dirty="0" smtClean="0"/>
              <a:t>北海道札幌手稲高校　</a:t>
            </a:r>
            <a:endParaRPr lang="en-US" altLang="ja-JP" sz="2400" dirty="0"/>
          </a:p>
          <a:p>
            <a:r>
              <a:rPr lang="en-US" altLang="ja-JP" sz="2400" dirty="0" smtClean="0"/>
              <a:t>                                   </a:t>
            </a:r>
            <a:r>
              <a:rPr lang="ja-JP" altLang="en-US" sz="2400" dirty="0" smtClean="0"/>
              <a:t>　教諭　谷口　智哉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tani-tom@hotmail.co.jp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おわり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0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１．オンライン授業の概要</a:t>
            </a:r>
            <a:endParaRPr kumimoji="1" lang="en-US" altLang="ja-JP" sz="3600" dirty="0" smtClean="0"/>
          </a:p>
          <a:p>
            <a:r>
              <a:rPr lang="ja-JP" altLang="en-US" sz="3600" dirty="0"/>
              <a:t>２</a:t>
            </a:r>
            <a:r>
              <a:rPr lang="ja-JP" altLang="en-US" sz="3600" dirty="0" smtClean="0"/>
              <a:t>．数学の授業</a:t>
            </a:r>
            <a:endParaRPr lang="en-US" altLang="ja-JP" sz="3600" dirty="0" smtClean="0"/>
          </a:p>
          <a:p>
            <a:r>
              <a:rPr kumimoji="1" lang="ja-JP" altLang="en-US" sz="3600" dirty="0"/>
              <a:t>３</a:t>
            </a:r>
            <a:r>
              <a:rPr kumimoji="1" lang="ja-JP" altLang="en-US" sz="3600" dirty="0" smtClean="0"/>
              <a:t>．生徒の</a:t>
            </a:r>
            <a:r>
              <a:rPr lang="ja-JP" altLang="en-US" sz="3600" dirty="0"/>
              <a:t>反応</a:t>
            </a:r>
            <a:endParaRPr kumimoji="1" lang="en-US" altLang="ja-JP" sz="3600" dirty="0" smtClean="0"/>
          </a:p>
          <a:p>
            <a:r>
              <a:rPr lang="ja-JP" altLang="en-US" sz="3600" dirty="0"/>
              <a:t>４</a:t>
            </a:r>
            <a:r>
              <a:rPr lang="ja-JP" altLang="en-US" sz="3600" dirty="0" smtClean="0"/>
              <a:t>．</a:t>
            </a:r>
            <a:r>
              <a:rPr lang="ja-JP" altLang="en-US" sz="3600" dirty="0"/>
              <a:t>今後の</a:t>
            </a:r>
            <a:r>
              <a:rPr lang="ja-JP" altLang="en-US" sz="3600" dirty="0" smtClean="0"/>
              <a:t>課題等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endParaRPr lang="en-US" altLang="ja-JP" sz="3600" dirty="0"/>
          </a:p>
          <a:p>
            <a:r>
              <a:rPr kumimoji="1" lang="ja-JP" altLang="en-US" sz="3600" dirty="0" smtClean="0"/>
              <a:t>　　</a:t>
            </a:r>
            <a:r>
              <a:rPr kumimoji="1" lang="ja-JP" altLang="en-US" sz="2000" dirty="0" smtClean="0"/>
              <a:t>たくさんの質問ありがとうございます。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</a:t>
            </a:r>
            <a:r>
              <a:rPr kumimoji="1" lang="ja-JP" altLang="en-US" sz="2000" dirty="0" smtClean="0"/>
              <a:t>事前にいただいた質問は講演の中で触れさせていただきます。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本日の流れ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8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（１）目的・</a:t>
            </a:r>
            <a:r>
              <a:rPr lang="ja-JP" altLang="en-US" sz="2400" dirty="0"/>
              <a:t>方法</a:t>
            </a:r>
            <a:endParaRPr kumimoji="1" lang="en-US" altLang="ja-JP" sz="2400" dirty="0" smtClean="0"/>
          </a:p>
          <a:p>
            <a:r>
              <a:rPr lang="ja-JP" altLang="en-US" sz="2400" b="1" dirty="0" smtClean="0"/>
              <a:t>「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学習習慣、生活習慣のペース</a:t>
            </a:r>
            <a:r>
              <a:rPr lang="ja-JP" altLang="en-US" sz="2400" b="1" dirty="0" smtClean="0"/>
              <a:t>になるもの</a:t>
            </a:r>
            <a:endParaRPr lang="en-US" altLang="ja-JP" sz="2400" b="1" dirty="0" smtClean="0"/>
          </a:p>
          <a:p>
            <a:pPr marL="109728" indent="0">
              <a:buNone/>
            </a:pPr>
            <a:r>
              <a:rPr lang="ja-JP" altLang="en-US" sz="2400" b="1" dirty="0" smtClean="0">
                <a:solidFill>
                  <a:srgbClr val="0070C0"/>
                </a:solidFill>
              </a:rPr>
              <a:t>　健康確認</a:t>
            </a:r>
            <a:r>
              <a:rPr lang="ja-JP" altLang="en-US" sz="2400" b="1" dirty="0" smtClean="0"/>
              <a:t>と、学習の遅れを最小限にするための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補助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⇒授業を補うものではありません！参加は自由！</a:t>
            </a:r>
            <a:endParaRPr lang="en-US" altLang="ja-JP" sz="2400" dirty="0" smtClean="0"/>
          </a:p>
          <a:p>
            <a:r>
              <a:rPr lang="ja-JP" altLang="en-US" sz="2400" dirty="0" smtClean="0"/>
              <a:t>　教務部が主幹⇒年次ごとに計画・実施</a:t>
            </a:r>
            <a:endParaRPr lang="en-US" altLang="ja-JP" sz="2400" dirty="0" smtClean="0"/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ZOOM</a:t>
            </a:r>
            <a:r>
              <a:rPr lang="ja-JP" altLang="en-US" sz="2400" b="1" dirty="0">
                <a:solidFill>
                  <a:srgbClr val="0070C0"/>
                </a:solidFill>
              </a:rPr>
              <a:t>　</a:t>
            </a:r>
            <a:r>
              <a:rPr lang="en-US" altLang="ja-JP" sz="2400" b="1" dirty="0">
                <a:solidFill>
                  <a:srgbClr val="0070C0"/>
                </a:solidFill>
              </a:rPr>
              <a:t>cloud meetings </a:t>
            </a:r>
            <a:r>
              <a:rPr lang="ja-JP" altLang="en-US" sz="2400" dirty="0"/>
              <a:t>を利用</a:t>
            </a:r>
            <a:endParaRPr lang="en-US" altLang="ja-JP" sz="2400" dirty="0"/>
          </a:p>
          <a:p>
            <a:r>
              <a:rPr lang="ja-JP" altLang="en-US" sz="2400" dirty="0"/>
              <a:t>学校</a:t>
            </a:r>
            <a:r>
              <a:rPr lang="en-US" altLang="ja-JP" sz="2400" dirty="0"/>
              <a:t>HP</a:t>
            </a:r>
            <a:r>
              <a:rPr lang="ja-JP" altLang="en-US" sz="2400" dirty="0"/>
              <a:t>で時間割を</a:t>
            </a:r>
            <a:r>
              <a:rPr lang="ja-JP" altLang="en-US" sz="2400" dirty="0" smtClean="0"/>
              <a:t>配信</a:t>
            </a:r>
            <a:endParaRPr lang="en-US" altLang="ja-JP" sz="2400" dirty="0"/>
          </a:p>
          <a:p>
            <a:r>
              <a:rPr lang="ja-JP" altLang="en-US" sz="2400" dirty="0" smtClean="0"/>
              <a:t>学校</a:t>
            </a:r>
            <a:r>
              <a:rPr lang="ja-JP" altLang="en-US" sz="2400" dirty="0"/>
              <a:t>連絡メールでミーティング</a:t>
            </a:r>
            <a:r>
              <a:rPr lang="en-US" altLang="ja-JP" sz="2400" dirty="0"/>
              <a:t>ID</a:t>
            </a:r>
            <a:r>
              <a:rPr lang="ja-JP" altLang="en-US" sz="2400" dirty="0"/>
              <a:t>とパスワードを連絡</a:t>
            </a:r>
            <a:endParaRPr lang="en-US" altLang="ja-JP" sz="2400" dirty="0"/>
          </a:p>
          <a:p>
            <a:r>
              <a:rPr lang="ja-JP" altLang="en-US" sz="2400" dirty="0"/>
              <a:t>３年次が月・水・金、１・２年次が火・木</a:t>
            </a:r>
            <a:endParaRPr lang="en-US" altLang="ja-JP" sz="2400" dirty="0"/>
          </a:p>
          <a:p>
            <a:r>
              <a:rPr lang="ja-JP" altLang="en-US" sz="2400" dirty="0"/>
              <a:t>午前のみ１日３</a:t>
            </a:r>
            <a:r>
              <a:rPr lang="ja-JP" altLang="en-US" sz="2400" dirty="0" smtClean="0"/>
              <a:t>コマ（健康面を配慮）</a:t>
            </a:r>
            <a:endParaRPr lang="en-US" altLang="ja-JP" sz="2400" dirty="0"/>
          </a:p>
          <a:p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96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（２）実施時期</a:t>
            </a:r>
            <a:endParaRPr kumimoji="1" lang="en-US" altLang="ja-JP" sz="2400" dirty="0" smtClean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 smtClean="0"/>
              <a:t>期：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日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日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月・祝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２週＋１日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kumimoji="1" lang="ja-JP" altLang="en-US" sz="2400" dirty="0" smtClean="0"/>
              <a:t>　　３年次・・・</a:t>
            </a:r>
            <a:r>
              <a:rPr kumimoji="1" lang="en-US" altLang="ja-JP" sz="2400" dirty="0" smtClean="0"/>
              <a:t>7</a:t>
            </a:r>
            <a:r>
              <a:rPr kumimoji="1" lang="ja-JP" altLang="en-US" sz="2400" dirty="0" smtClean="0"/>
              <a:t>日・</a:t>
            </a:r>
            <a:r>
              <a:rPr kumimoji="1" lang="en-US" altLang="ja-JP" sz="2400" dirty="0" smtClean="0"/>
              <a:t>59</a:t>
            </a:r>
            <a:r>
              <a:rPr kumimoji="1" lang="ja-JP" altLang="en-US" sz="2400" dirty="0" smtClean="0"/>
              <a:t>コマ　２年次・・・４日・２４コマ</a:t>
            </a:r>
            <a:endParaRPr kumimoji="1"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１年次・・・</a:t>
            </a:r>
            <a:r>
              <a:rPr lang="en-US" altLang="ja-JP" sz="2400" dirty="0" smtClean="0"/>
              <a:t>HR</a:t>
            </a:r>
            <a:r>
              <a:rPr lang="ja-JP" altLang="en-US" sz="2400" dirty="0" smtClean="0"/>
              <a:t>のみ実施</a:t>
            </a:r>
            <a:endParaRPr kumimoji="1" lang="en-US" altLang="ja-JP" sz="2400" dirty="0"/>
          </a:p>
          <a:p>
            <a:r>
              <a:rPr kumimoji="1" lang="ja-JP" altLang="en-US" sz="2400" dirty="0" smtClean="0"/>
              <a:t>第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期：</a:t>
            </a: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日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月</a:t>
            </a:r>
            <a:r>
              <a:rPr lang="en-US" altLang="ja-JP" sz="2400" dirty="0"/>
              <a:t>)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29</a:t>
            </a:r>
            <a:r>
              <a:rPr kumimoji="1" lang="ja-JP" altLang="en-US" sz="2400" dirty="0" smtClean="0"/>
              <a:t>日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金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３週</a:t>
            </a:r>
            <a:endParaRPr kumimoji="1"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３年次・・・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日・</a:t>
            </a:r>
            <a:r>
              <a:rPr lang="en-US" altLang="ja-JP" sz="2400" dirty="0" smtClean="0"/>
              <a:t>108</a:t>
            </a:r>
            <a:r>
              <a:rPr lang="ja-JP" altLang="en-US" sz="2400" dirty="0" smtClean="0"/>
              <a:t>コマ　２年次・・・６日・３６コマ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１年次・・・６日・１２コマ</a:t>
            </a:r>
            <a:endParaRPr lang="en-US" altLang="ja-JP" sz="2400" dirty="0"/>
          </a:p>
          <a:p>
            <a:pPr marL="109728" indent="0">
              <a:buNone/>
            </a:pP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kumimoji="1" lang="ja-JP" altLang="en-US" sz="2400" b="1" dirty="0" smtClean="0">
                <a:solidFill>
                  <a:srgbClr val="FF0000"/>
                </a:solidFill>
              </a:rPr>
              <a:t>全年次、国数英理社の５教科、学校</a:t>
            </a:r>
            <a:r>
              <a:rPr lang="ja-JP" altLang="en-US" sz="2400" b="1" dirty="0">
                <a:solidFill>
                  <a:srgbClr val="FF0000"/>
                </a:solidFill>
              </a:rPr>
              <a:t>全体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で実施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3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３</a:t>
            </a:r>
            <a:r>
              <a:rPr kumimoji="1" lang="ja-JP" altLang="en-US" sz="2400" dirty="0" smtClean="0"/>
              <a:t>）時程</a:t>
            </a:r>
            <a:endParaRPr kumimoji="1" lang="en-US" altLang="ja-JP" sz="2400" dirty="0" smtClean="0"/>
          </a:p>
          <a:p>
            <a:pPr marL="109728" indent="0">
              <a:buNone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9:00</a:t>
            </a:r>
            <a:r>
              <a:rPr lang="ja-JP" altLang="en-US" sz="2400" dirty="0"/>
              <a:t>～</a:t>
            </a:r>
            <a:r>
              <a:rPr lang="en-US" altLang="ja-JP" sz="2400" dirty="0"/>
              <a:t>9:05 </a:t>
            </a:r>
            <a:r>
              <a:rPr lang="ja-JP" altLang="en-US" sz="2400" dirty="0"/>
              <a:t>出席</a:t>
            </a:r>
            <a:r>
              <a:rPr lang="ja-JP" altLang="en-US" sz="2400" dirty="0" smtClean="0"/>
              <a:t>確認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9:05</a:t>
            </a:r>
            <a:r>
              <a:rPr lang="ja-JP" altLang="en-US" sz="2400" dirty="0"/>
              <a:t>～</a:t>
            </a:r>
            <a:r>
              <a:rPr lang="en-US" altLang="ja-JP" sz="2400" dirty="0"/>
              <a:t>9:35 </a:t>
            </a:r>
            <a:r>
              <a:rPr lang="ja-JP" altLang="en-US" sz="2400" dirty="0" smtClean="0"/>
              <a:t>授業　　　　　　</a:t>
            </a:r>
            <a:r>
              <a:rPr lang="ja-JP" altLang="en-US" sz="2400" dirty="0" smtClean="0">
                <a:solidFill>
                  <a:srgbClr val="FF0000"/>
                </a:solidFill>
              </a:rPr>
              <a:t>１講座</a:t>
            </a:r>
            <a:r>
              <a:rPr lang="en-US" altLang="ja-JP" sz="2400" dirty="0" smtClean="0">
                <a:solidFill>
                  <a:srgbClr val="FF0000"/>
                </a:solidFill>
              </a:rPr>
              <a:t>40</a:t>
            </a:r>
            <a:r>
              <a:rPr lang="ja-JP" altLang="en-US" sz="2400" dirty="0" smtClean="0">
                <a:solidFill>
                  <a:srgbClr val="FF0000"/>
                </a:solidFill>
              </a:rPr>
              <a:t>分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9:35</a:t>
            </a:r>
            <a:r>
              <a:rPr lang="ja-JP" altLang="en-US" sz="2400" dirty="0"/>
              <a:t>～</a:t>
            </a:r>
            <a:r>
              <a:rPr lang="en-US" altLang="ja-JP" sz="2400" dirty="0"/>
              <a:t>9:40 </a:t>
            </a:r>
            <a:r>
              <a:rPr lang="ja-JP" altLang="en-US" sz="2400" dirty="0"/>
              <a:t>質疑</a:t>
            </a:r>
            <a:r>
              <a:rPr lang="ja-JP" altLang="en-US" sz="2400" dirty="0" smtClean="0"/>
              <a:t>応答　　　　</a:t>
            </a:r>
            <a:endParaRPr lang="en-US" altLang="ja-JP" sz="2400" dirty="0"/>
          </a:p>
          <a:p>
            <a:r>
              <a:rPr lang="ja-JP" altLang="en-US" sz="2400" dirty="0" smtClean="0"/>
              <a:t>　　　　　　　　　　　　　　　　　　</a:t>
            </a:r>
            <a:r>
              <a:rPr kumimoji="1" lang="ja-JP" altLang="en-US" sz="2400" dirty="0" smtClean="0"/>
              <a:t>　</a:t>
            </a:r>
            <a:r>
              <a:rPr kumimoji="1" lang="ja-JP" altLang="en-US" dirty="0" smtClean="0"/>
              <a:t>　　　　　　　　　　　　　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　　　　　　　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  <p:pic>
        <p:nvPicPr>
          <p:cNvPr id="5" name="図 4" descr="ã‡ªã…³ã…©ã‡¤ã…³æ”‹æ¥ æŽ‡éŒﬁå›².xlsx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9" t="33741" r="57234" b="42800"/>
          <a:stretch/>
        </p:blipFill>
        <p:spPr>
          <a:xfrm>
            <a:off x="1115616" y="3114103"/>
            <a:ext cx="6840760" cy="3305319"/>
          </a:xfrm>
          <a:prstGeom prst="rect">
            <a:avLst/>
          </a:prstGeom>
        </p:spPr>
      </p:pic>
      <p:sp>
        <p:nvSpPr>
          <p:cNvPr id="6" name="右中かっこ 5"/>
          <p:cNvSpPr/>
          <p:nvPr/>
        </p:nvSpPr>
        <p:spPr>
          <a:xfrm>
            <a:off x="3923928" y="1988840"/>
            <a:ext cx="360040" cy="11252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4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４</a:t>
            </a:r>
            <a:r>
              <a:rPr kumimoji="1" lang="ja-JP" altLang="en-US" sz="2400" dirty="0" smtClean="0"/>
              <a:t>）使用機材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講義室（普通教室）を使用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タブレット（</a:t>
            </a:r>
            <a:r>
              <a:rPr lang="en-US" altLang="ja-JP" sz="2400" dirty="0" smtClean="0"/>
              <a:t>iPad 32GB </a:t>
            </a:r>
            <a:r>
              <a:rPr lang="en-US" altLang="ja-JP" sz="2400" dirty="0" err="1" smtClean="0"/>
              <a:t>Wifi</a:t>
            </a:r>
            <a:r>
              <a:rPr lang="ja-JP" altLang="en-US" sz="2400" dirty="0" smtClean="0"/>
              <a:t>専用）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ポータブル</a:t>
            </a:r>
            <a:r>
              <a:rPr lang="en-US" altLang="ja-JP" sz="2400" dirty="0" err="1" smtClean="0"/>
              <a:t>Wifi</a:t>
            </a:r>
            <a:r>
              <a:rPr lang="ja-JP" altLang="en-US" sz="2400" dirty="0" smtClean="0"/>
              <a:t>ルーター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（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レンタル品）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dirty="0" smtClean="0"/>
              <a:t>　</a:t>
            </a:r>
            <a:r>
              <a:rPr lang="en-US" altLang="ja-JP" sz="2400" dirty="0" smtClean="0"/>
              <a:t>Lightning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 Digital AV </a:t>
            </a:r>
            <a:r>
              <a:rPr lang="ja-JP" altLang="en-US" sz="2400" dirty="0" smtClean="0"/>
              <a:t>アダプタ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液晶モニタ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タブレット用スタンド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プロジェクタ・ホワイトボード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カーテンを暗幕に変更</a:t>
            </a:r>
            <a:endParaRPr lang="en-US" altLang="ja-JP" sz="2400" dirty="0" smtClean="0"/>
          </a:p>
          <a:p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13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５</a:t>
            </a:r>
            <a:r>
              <a:rPr kumimoji="1" lang="ja-JP" altLang="en-US" sz="2400" dirty="0" smtClean="0"/>
              <a:t>）導入までの経緯</a:t>
            </a:r>
            <a:endParaRPr kumimoji="1" lang="en-US" altLang="ja-JP" sz="2400" dirty="0" smtClean="0"/>
          </a:p>
          <a:p>
            <a:r>
              <a:rPr lang="ja-JP" altLang="en-US" sz="2400" dirty="0"/>
              <a:t>　（</a:t>
            </a:r>
            <a:r>
              <a:rPr lang="ja-JP" altLang="en-US" sz="1600" i="1" dirty="0" smtClean="0"/>
              <a:t>⓪　３月</a:t>
            </a:r>
            <a:r>
              <a:rPr lang="en-US" altLang="ja-JP" sz="1600" i="1" dirty="0" smtClean="0"/>
              <a:t>10</a:t>
            </a:r>
            <a:r>
              <a:rPr lang="ja-JP" altLang="en-US" sz="1600" i="1" dirty="0" smtClean="0"/>
              <a:t>日（火）数実研事務局会議　</a:t>
            </a:r>
            <a:r>
              <a:rPr lang="en-US" altLang="ja-JP" sz="1600" i="1" dirty="0" smtClean="0"/>
              <a:t>ZOOM</a:t>
            </a:r>
            <a:r>
              <a:rPr lang="ja-JP" altLang="en-US" sz="1600" i="1" dirty="0" smtClean="0"/>
              <a:t>にて</a:t>
            </a:r>
            <a:r>
              <a:rPr lang="ja-JP" altLang="en-US" sz="2400" dirty="0" smtClean="0"/>
              <a:t>）</a:t>
            </a:r>
            <a:endParaRPr kumimoji="1" lang="en-US" altLang="ja-JP" sz="32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①　３月</a:t>
            </a:r>
            <a:r>
              <a:rPr lang="en-US" altLang="ja-JP" sz="2400" dirty="0" smtClean="0"/>
              <a:t>16</a:t>
            </a:r>
            <a:r>
              <a:rPr lang="ja-JP" altLang="en-US" sz="2400" dirty="0" smtClean="0"/>
              <a:t>・１９日（月・木）２年次・数学科・教務部有志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 smtClean="0"/>
              <a:t>　　　　・２</a:t>
            </a:r>
            <a:r>
              <a:rPr lang="ja-JP" altLang="ja-JP" sz="2400" dirty="0" smtClean="0"/>
              <a:t>年生</a:t>
            </a:r>
            <a:r>
              <a:rPr lang="ja-JP" altLang="en-US" sz="2400" dirty="0" smtClean="0"/>
              <a:t>に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試験的オンライン授業（</a:t>
            </a:r>
            <a:r>
              <a:rPr lang="ja-JP" altLang="en-US" sz="2400" b="1" dirty="0">
                <a:solidFill>
                  <a:srgbClr val="FF0000"/>
                </a:solidFill>
              </a:rPr>
              <a:t>数学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）実施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・</a:t>
            </a:r>
            <a:r>
              <a:rPr lang="en-US" altLang="ja-JP" sz="2400" dirty="0" smtClean="0"/>
              <a:t>ZOOM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利用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連絡メールと</a:t>
            </a:r>
            <a:r>
              <a:rPr lang="en-US" altLang="ja-JP" sz="2400" dirty="0" smtClean="0"/>
              <a:t>HP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告知</a:t>
            </a:r>
            <a:endParaRPr lang="ja-JP" altLang="ja-JP" sz="2400" dirty="0"/>
          </a:p>
          <a:p>
            <a:r>
              <a:rPr lang="ja-JP" altLang="en-US" sz="2400" dirty="0" smtClean="0"/>
              <a:t>　②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４月１０日（金）　部長主任会議</a:t>
            </a:r>
            <a:endParaRPr lang="en-US" altLang="ja-JP" sz="2400" dirty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・休校になった場合の対応について議論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・</a:t>
            </a:r>
            <a:r>
              <a:rPr lang="ja-JP" altLang="en-US" sz="2400" u="sng" dirty="0" smtClean="0">
                <a:solidFill>
                  <a:srgbClr val="0070C0"/>
                </a:solidFill>
              </a:rPr>
              <a:t>全校生徒へのアンケート</a:t>
            </a:r>
            <a:r>
              <a:rPr lang="ja-JP" altLang="en-US" sz="2400" dirty="0" smtClean="0"/>
              <a:t>を参考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 　③　４月１０日（金）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総務・教務・進路・年次担当会議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・オンライン授業開始に向けたハードの検討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</a:t>
            </a:r>
            <a:r>
              <a:rPr lang="ja-JP" altLang="en-US" sz="2400" b="1" i="1" u="sng" dirty="0" smtClean="0">
                <a:solidFill>
                  <a:srgbClr val="FF0000"/>
                </a:solidFill>
              </a:rPr>
              <a:t>管理職と手稲高校後援会による費用の検討</a:t>
            </a:r>
            <a:r>
              <a:rPr lang="ja-JP" altLang="en-US" b="1" dirty="0" smtClean="0">
                <a:solidFill>
                  <a:srgbClr val="0070C0"/>
                </a:solidFill>
              </a:rPr>
              <a:t>　　　　</a:t>
            </a:r>
            <a:r>
              <a:rPr kumimoji="1" lang="ja-JP" altLang="en-US" b="1" dirty="0">
                <a:solidFill>
                  <a:srgbClr val="0070C0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　　　　　　　　　　　　　　　　　　　</a:t>
            </a:r>
            <a:endParaRPr kumimoji="1" lang="en-US" altLang="ja-JP" b="1" dirty="0" smtClean="0">
              <a:solidFill>
                <a:srgbClr val="0070C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05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（</a:t>
            </a:r>
            <a:r>
              <a:rPr lang="ja-JP" altLang="en-US" sz="2400" dirty="0"/>
              <a:t>５</a:t>
            </a:r>
            <a:r>
              <a:rPr kumimoji="1" lang="ja-JP" altLang="en-US" sz="2400" dirty="0" smtClean="0"/>
              <a:t>）導入までの経緯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④　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日（土・日）　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</a:t>
            </a:r>
            <a:r>
              <a:rPr lang="ja-JP" altLang="en-US" sz="2400" dirty="0" smtClean="0"/>
              <a:t>・オンライン授業原案作成</a:t>
            </a:r>
            <a:endParaRPr lang="en-US" altLang="ja-JP" sz="2400" dirty="0" smtClean="0"/>
          </a:p>
          <a:p>
            <a:r>
              <a:rPr lang="ja-JP" altLang="en-US" sz="2400" dirty="0"/>
              <a:t>　⑤</a:t>
            </a:r>
            <a:r>
              <a:rPr lang="ja-JP" altLang="en-US" sz="2400" dirty="0" smtClean="0"/>
              <a:t>　４月</a:t>
            </a:r>
            <a:r>
              <a:rPr lang="en-US" altLang="ja-JP" sz="2400" dirty="0" smtClean="0"/>
              <a:t>14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15</a:t>
            </a:r>
            <a:r>
              <a:rPr lang="ja-JP" altLang="en-US" sz="2400" dirty="0" smtClean="0"/>
              <a:t>日（火・水）年次会議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・運用面の課題や実施の具体的検討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・３年次教員向け研修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・２年次教員向け研修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lang="ja-JP" altLang="en-US" sz="2400" dirty="0"/>
              <a:t>　⑥</a:t>
            </a:r>
            <a:r>
              <a:rPr lang="ja-JP" altLang="en-US" sz="2400" dirty="0" smtClean="0"/>
              <a:t>　</a:t>
            </a:r>
            <a:r>
              <a:rPr lang="ja-JP" altLang="en-US" sz="2400" b="1" u="sng" dirty="0" smtClean="0">
                <a:solidFill>
                  <a:srgbClr val="0070C0"/>
                </a:solidFill>
              </a:rPr>
              <a:t>４月１７日（金）生徒連絡</a:t>
            </a:r>
            <a:endParaRPr lang="en-US" altLang="ja-JP" sz="2400" b="1" u="sng" dirty="0" smtClean="0">
              <a:solidFill>
                <a:srgbClr val="0070C0"/>
              </a:solidFill>
            </a:endParaRPr>
          </a:p>
          <a:p>
            <a:r>
              <a:rPr lang="ja-JP" altLang="en-US" sz="2400" dirty="0"/>
              <a:t>　⑦</a:t>
            </a:r>
            <a:r>
              <a:rPr lang="ja-JP" altLang="en-US" sz="2400" dirty="0" smtClean="0">
                <a:solidFill>
                  <a:srgbClr val="0070C0"/>
                </a:solidFill>
              </a:rPr>
              <a:t>　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4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月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20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日</a:t>
            </a:r>
            <a:r>
              <a:rPr lang="ja-JP" altLang="en-US" sz="2400" b="1" u="sng" dirty="0">
                <a:solidFill>
                  <a:srgbClr val="FF0000"/>
                </a:solidFill>
              </a:rPr>
              <a:t>（月）からオンライン授業開始</a:t>
            </a: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ja-JP" altLang="en-US" b="1" u="sng" dirty="0" smtClean="0">
                <a:solidFill>
                  <a:srgbClr val="0070C0"/>
                </a:solidFill>
              </a:rPr>
              <a:t>　</a:t>
            </a:r>
            <a:r>
              <a:rPr lang="ja-JP" altLang="en-US" dirty="0" smtClean="0"/>
              <a:t>　　　　　　　　　　　　　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　　　　　　　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１．オンライン授業の概要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45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747</TotalTime>
  <Words>459</Words>
  <Application>Microsoft Office PowerPoint</Application>
  <PresentationFormat>画面に合わせる (4:3)</PresentationFormat>
  <Paragraphs>216</Paragraphs>
  <Slides>21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ビジネス</vt:lpstr>
      <vt:lpstr>オンライン授業の実際</vt:lpstr>
      <vt:lpstr>紹介</vt:lpstr>
      <vt:lpstr>本日の流れ</vt:lpstr>
      <vt:lpstr>１．オンライン授業の概要</vt:lpstr>
      <vt:lpstr>１．オンライン授業の概要</vt:lpstr>
      <vt:lpstr>１．オンライン授業の概要</vt:lpstr>
      <vt:lpstr>１．オンライン授業の概要</vt:lpstr>
      <vt:lpstr>１．オンライン授業の概要</vt:lpstr>
      <vt:lpstr>１．オンライン授業の概要</vt:lpstr>
      <vt:lpstr>１．オンライン授業の概要</vt:lpstr>
      <vt:lpstr>１．オンライン授業の概要</vt:lpstr>
      <vt:lpstr>２．授業の実際</vt:lpstr>
      <vt:lpstr>２．授業の実際</vt:lpstr>
      <vt:lpstr>２．授業の実際</vt:lpstr>
      <vt:lpstr>３．生徒の反応</vt:lpstr>
      <vt:lpstr>３．生徒の反応</vt:lpstr>
      <vt:lpstr>３．生徒の反応</vt:lpstr>
      <vt:lpstr>４．今後の課題等</vt:lpstr>
      <vt:lpstr>４．今後の課題等</vt:lpstr>
      <vt:lpstr>４．今後の課題等</vt:lpstr>
      <vt:lpstr>おわりに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オンライン授業の実際</dc:title>
  <dc:creator>tomoya</dc:creator>
  <cp:lastModifiedBy>tomoya</cp:lastModifiedBy>
  <cp:revision>73</cp:revision>
  <dcterms:created xsi:type="dcterms:W3CDTF">2020-05-09T05:26:26Z</dcterms:created>
  <dcterms:modified xsi:type="dcterms:W3CDTF">2020-05-31T11:57:27Z</dcterms:modified>
</cp:coreProperties>
</file>