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21" d="100"/>
          <a:sy n="121" d="100"/>
        </p:scale>
        <p:origin x="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7921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zenn.dev/dannchu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shimizudan.github.io/20260801suujitsuken/materials/006-recurrence.pdf" TargetMode="External"/><Relationship Id="rId3" Type="http://schemas.openxmlformats.org/officeDocument/2006/relationships/hyperlink" Target="https://shimizudan.github.io/20260801suujitsuken/materials/001-numbers.pdf" TargetMode="External"/><Relationship Id="rId7" Type="http://schemas.openxmlformats.org/officeDocument/2006/relationships/hyperlink" Target="https://shimizudan.github.io/20260801suujitsuken/materials/005-test-ans.pdf" TargetMode="External"/><Relationship Id="rId12" Type="http://schemas.openxmlformats.org/officeDocument/2006/relationships/hyperlink" Target="https://shimizudan.github.io/20260801suujitsuken/materials/010-linear-transform.pd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himizudan.github.io/20260801suujitsuken/materials/004-test.pdf" TargetMode="External"/><Relationship Id="rId11" Type="http://schemas.openxmlformats.org/officeDocument/2006/relationships/hyperlink" Target="https://shimizudan.github.io/20260801suujitsuken/materials/009-integral.pdf" TargetMode="External"/><Relationship Id="rId5" Type="http://schemas.openxmlformats.org/officeDocument/2006/relationships/hyperlink" Target="https://shimizudan.github.io/20260801suujitsuken/materials/003-roots.pdf" TargetMode="External"/><Relationship Id="rId10" Type="http://schemas.openxmlformats.org/officeDocument/2006/relationships/hyperlink" Target="https://shimizudan.github.io/20260801suujitsuken/materials/008-derivative.pdf" TargetMode="External"/><Relationship Id="rId4" Type="http://schemas.openxmlformats.org/officeDocument/2006/relationships/hyperlink" Target="https://shimizudan.github.io/20260801suujitsuken/materials/002-numbers-ans.pdf" TargetMode="External"/><Relationship Id="rId9" Type="http://schemas.openxmlformats.org/officeDocument/2006/relationships/hyperlink" Target="https://shimizudan.github.io/20260801suujitsuken/materials/007-integral-flow.pdf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shimizudan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himizudan.github.io/20221231analysis/" TargetMode="External"/><Relationship Id="rId7" Type="http://schemas.openxmlformats.org/officeDocument/2006/relationships/hyperlink" Target="https://shimizudan.github.io/20250824-28summer-semi/julialang_japan_2025_report.pdf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himizudan.github.io/20250327tokyo-u/327001.html" TargetMode="External"/><Relationship Id="rId5" Type="http://schemas.openxmlformats.org/officeDocument/2006/relationships/hyperlink" Target="https://shimizudan.github.io/20240831juliatokyo/" TargetMode="External"/><Relationship Id="rId4" Type="http://schemas.openxmlformats.org/officeDocument/2006/relationships/hyperlink" Target="https://shimizudan.github.io/20240310-2meetin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hyperlink" Target="https://github.com/shimizuda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zenn.dev/dannchu" TargetMode="External"/><Relationship Id="rId5" Type="http://schemas.openxmlformats.org/officeDocument/2006/relationships/hyperlink" Target="https://x.com/dannchu" TargetMode="External"/><Relationship Id="rId4" Type="http://schemas.openxmlformats.org/officeDocument/2006/relationships/hyperlink" Target="http://johoku.ac.jp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zenn.dev/dannchu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github.com/shimizudan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zenn.dev/dannchu/books/u-tokyo-2026-julia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zenn.dev/dannchu/articles/f561667dc9d4b2" TargetMode="External"/><Relationship Id="rId3" Type="http://schemas.openxmlformats.org/officeDocument/2006/relationships/hyperlink" Target="https://zenn.dev/dannchu/articles/integral-definition-trigonometric-logarithmic" TargetMode="External"/><Relationship Id="rId7" Type="http://schemas.openxmlformats.org/officeDocument/2006/relationships/hyperlink" Target="https://zenn.dev/dannchu/articles/measurement-error-log-precision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zenn.dev/dannchu/articles/sample-std-expectation" TargetMode="External"/><Relationship Id="rId11" Type="http://schemas.openxmlformats.org/officeDocument/2006/relationships/hyperlink" Target="https://zenn.dev/dannchu/articles/julia-unicode-latex-input-guide" TargetMode="External"/><Relationship Id="rId5" Type="http://schemas.openxmlformats.org/officeDocument/2006/relationships/hyperlink" Target="https://zenn.dev/dannchu/articles/gaussian-mixture-model-misconception" TargetMode="External"/><Relationship Id="rId10" Type="http://schemas.openxmlformats.org/officeDocument/2006/relationships/hyperlink" Target="https://zenn.dev/dannchu/articles/circular-necklace-permutation-formula" TargetMode="External"/><Relationship Id="rId4" Type="http://schemas.openxmlformats.org/officeDocument/2006/relationships/hyperlink" Target="https://zenn.dev/dannchu/articles/dice-simulation-pi-estimation" TargetMode="External"/><Relationship Id="rId9" Type="http://schemas.openxmlformats.org/officeDocument/2006/relationships/hyperlink" Target="https://zenn.dev/dannchu/articles/julia-complex-transformation-visualization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zenn.dev/dannchu/articles/integral-definition-trigonometric-logarithmic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zenn.dev/dannchu/articles/dice-simulation-pi-estimation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zenn.dev/dannchu/articles/sample-std-expectation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zenn.dev/dannchu/articles/measurement-error-log-precision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zenn.dev/dannchu/articles/circular-necklace-permutation-formula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zenn.dev/dannchu/articles/julia-complex-transformation-visualization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zenn.dev/dannchu/articles/f561667dc9d4b2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zenn.dev/dannchu/articles/julia-unicode-latex-input-guide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zenn.dev/dannchu/articles/357bc00042e19c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zenn.dev/dannchu/articles/typst-derivative-table-graph" TargetMode="External"/><Relationship Id="rId3" Type="http://schemas.openxmlformats.org/officeDocument/2006/relationships/hyperlink" Target="https://zenn.dev/dannchu/articles/d80bfe6f027134" TargetMode="External"/><Relationship Id="rId7" Type="http://schemas.openxmlformats.org/officeDocument/2006/relationships/hyperlink" Target="https://zenn.dev/dannchu/articles/typst-cetz-perspective-drawing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zenn.dev/dannchu/articles/typst-cetz-cube-geometry" TargetMode="External"/><Relationship Id="rId5" Type="http://schemas.openxmlformats.org/officeDocument/2006/relationships/hyperlink" Target="https://zenn.dev/dannchu/articles/typst-cetz-circle-lines" TargetMode="External"/><Relationship Id="rId4" Type="http://schemas.openxmlformats.org/officeDocument/2006/relationships/hyperlink" Target="https://zenn.dev/dannchu/articles/typst-cetz-square-geometry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zenn.dev/dannchu/articles/d80bfe6f027134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zenn.dev/dannchu/articles/typst-cetz-square-geometry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zenn.dev/dannchu/articles/typst-cetz-circle-lines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zenn.dev/dannchu/articles/typst-cetz-cube-geometry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zenn.dev/dannchu/articles/typst-cetz-perspective-drawing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zenn.dev/dannchu/articles/typst-derivative-table-graph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shimizudan.github.io/20250724summer/game_presentation.html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shimizudan.github.io/julia-summer-course/" TargetMode="External"/><Relationship Id="rId4" Type="http://schemas.openxmlformats.org/officeDocument/2006/relationships/hyperlink" Target="https://shimizudan.github.io/20250724summer/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shimizudan.github.io/20260801suujitsuken/Johoku_AI_Guidelines.pdf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shimizudan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zenn.dev/dannchu/articles/357bc00042e19c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zenn.dev/dannchu/articles/357bc00042e19c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702040" y="388620"/>
            <a:ext cx="32004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0" dirty="0">
                <a:solidFill>
                  <a:srgbClr val="25334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∫</a:t>
            </a:r>
            <a:endParaRPr lang="en-US" sz="20000" dirty="0"/>
          </a:p>
        </p:txBody>
      </p:sp>
      <p:sp>
        <p:nvSpPr>
          <p:cNvPr id="3" name="Text 1"/>
          <p:cNvSpPr/>
          <p:nvPr/>
        </p:nvSpPr>
        <p:spPr>
          <a:xfrm>
            <a:off x="-365760" y="274320"/>
            <a:ext cx="274320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25334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Σ</a:t>
            </a:r>
            <a:endParaRPr lang="en-US" sz="15000" dirty="0"/>
          </a:p>
        </p:txBody>
      </p:sp>
      <p:sp>
        <p:nvSpPr>
          <p:cNvPr id="4" name="Text 2"/>
          <p:cNvSpPr/>
          <p:nvPr/>
        </p:nvSpPr>
        <p:spPr>
          <a:xfrm>
            <a:off x="3840480" y="2834640"/>
            <a:ext cx="22860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0" dirty="0">
                <a:solidFill>
                  <a:srgbClr val="25334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π</a:t>
            </a:r>
            <a:endParaRPr lang="en-US" sz="13000" dirty="0"/>
          </a:p>
        </p:txBody>
      </p:sp>
      <p:sp>
        <p:nvSpPr>
          <p:cNvPr id="5" name="Text 3"/>
          <p:cNvSpPr/>
          <p:nvPr/>
        </p:nvSpPr>
        <p:spPr>
          <a:xfrm>
            <a:off x="609905" y="91440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9FB0CC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第138回 北数教高等学校部会 数学教育実践研究会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09905" y="137160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</a:t>
            </a:r>
            <a:r>
              <a:rPr lang="en-US" sz="4000" b="1" dirty="0">
                <a:solidFill>
                  <a:srgbClr val="F2C14E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コンピュータ</a:t>
            </a:r>
            <a:r>
              <a:rPr lang="en-US" sz="4000" b="1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の30年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609905" y="2240280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100" dirty="0">
                <a:solidFill>
                  <a:srgbClr val="F2C14E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― 教材作成から生成AIまで ―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76072" y="2999232"/>
            <a:ext cx="950976" cy="950976"/>
          </a:xfrm>
          <a:prstGeom prst="ellipse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pic>
        <p:nvPicPr>
          <p:cNvPr id="9" name="Image 0" descr="dannch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905" y="3035808"/>
            <a:ext cx="877824" cy="877824"/>
          </a:xfrm>
          <a:prstGeom prst="ellipse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737360" y="3063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 </a:t>
            </a:r>
            <a:r>
              <a:rPr lang="en-US" sz="1000" dirty="0">
                <a:solidFill>
                  <a:srgbClr val="9FB0CC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Dan Shimizu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33649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9FB0CC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城北中学校・高等学校 校長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1737360" y="36393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C5D0E4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令和8年8月1日（土）・オンライン開催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228600" y="5074920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2C1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〜2000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137160" y="5303520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9FB0CC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Canvas + MathType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1950720" y="5074920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2C1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2001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1859280" y="5303520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9FB0CC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pLaTeX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3672840" y="5074920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2C1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2018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3581400" y="5303520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9FB0CC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Julia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5394960" y="5074920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2C1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2019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5303520" y="5303520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9FB0CC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VSCode</a:t>
            </a:r>
            <a:endParaRPr lang="en-US" sz="850" dirty="0"/>
          </a:p>
        </p:txBody>
      </p:sp>
      <p:sp>
        <p:nvSpPr>
          <p:cNvPr id="21" name="Text 18"/>
          <p:cNvSpPr/>
          <p:nvPr/>
        </p:nvSpPr>
        <p:spPr>
          <a:xfrm>
            <a:off x="7117080" y="5074920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2C1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2022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7025640" y="5303520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9FB0CC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LuaLaTeX</a:t>
            </a:r>
            <a:endParaRPr lang="en-US" sz="850" dirty="0"/>
          </a:p>
        </p:txBody>
      </p:sp>
      <p:sp>
        <p:nvSpPr>
          <p:cNvPr id="23" name="Text 20"/>
          <p:cNvSpPr/>
          <p:nvPr/>
        </p:nvSpPr>
        <p:spPr>
          <a:xfrm>
            <a:off x="8839200" y="5074920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2C1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2024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8747760" y="5303520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9FB0CC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Typst</a:t>
            </a:r>
            <a:endParaRPr lang="en-US" sz="850" dirty="0"/>
          </a:p>
        </p:txBody>
      </p:sp>
      <p:sp>
        <p:nvSpPr>
          <p:cNvPr id="25" name="Text 22"/>
          <p:cNvSpPr/>
          <p:nvPr/>
        </p:nvSpPr>
        <p:spPr>
          <a:xfrm>
            <a:off x="10561320" y="5074920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2C1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2026</a:t>
            </a: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10469880" y="5303520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9FB0CC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生成AI</a:t>
            </a:r>
            <a:endParaRPr lang="en-US" sz="850" dirty="0"/>
          </a:p>
        </p:txBody>
      </p:sp>
      <p:sp>
        <p:nvSpPr>
          <p:cNvPr id="27" name="Shape 24"/>
          <p:cNvSpPr/>
          <p:nvPr/>
        </p:nvSpPr>
        <p:spPr>
          <a:xfrm>
            <a:off x="640080" y="5943600"/>
            <a:ext cx="10881360" cy="22860"/>
          </a:xfrm>
          <a:prstGeom prst="rect">
            <a:avLst/>
          </a:prstGeom>
          <a:solidFill>
            <a:srgbClr val="F2C14E">
              <a:alpha val="70000"/>
            </a:srgbClr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8" name="Shape 25"/>
          <p:cNvSpPr/>
          <p:nvPr/>
        </p:nvSpPr>
        <p:spPr>
          <a:xfrm>
            <a:off x="859536" y="5897880"/>
            <a:ext cx="109728" cy="109728"/>
          </a:xfrm>
          <a:prstGeom prst="ellipse">
            <a:avLst/>
          </a:prstGeom>
          <a:solidFill>
            <a:srgbClr val="F2C14E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9" name="Shape 26"/>
          <p:cNvSpPr/>
          <p:nvPr/>
        </p:nvSpPr>
        <p:spPr>
          <a:xfrm>
            <a:off x="2581656" y="5897880"/>
            <a:ext cx="109728" cy="109728"/>
          </a:xfrm>
          <a:prstGeom prst="ellipse">
            <a:avLst/>
          </a:prstGeom>
          <a:solidFill>
            <a:srgbClr val="F2C14E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0" name="Shape 27"/>
          <p:cNvSpPr/>
          <p:nvPr/>
        </p:nvSpPr>
        <p:spPr>
          <a:xfrm>
            <a:off x="4303776" y="5897880"/>
            <a:ext cx="109728" cy="109728"/>
          </a:xfrm>
          <a:prstGeom prst="ellipse">
            <a:avLst/>
          </a:prstGeom>
          <a:solidFill>
            <a:srgbClr val="F2C14E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1" name="Shape 28"/>
          <p:cNvSpPr/>
          <p:nvPr/>
        </p:nvSpPr>
        <p:spPr>
          <a:xfrm>
            <a:off x="6025896" y="5897880"/>
            <a:ext cx="109728" cy="109728"/>
          </a:xfrm>
          <a:prstGeom prst="ellipse">
            <a:avLst/>
          </a:prstGeom>
          <a:solidFill>
            <a:srgbClr val="F2C14E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2" name="Shape 29"/>
          <p:cNvSpPr/>
          <p:nvPr/>
        </p:nvSpPr>
        <p:spPr>
          <a:xfrm>
            <a:off x="7748016" y="5897880"/>
            <a:ext cx="109728" cy="109728"/>
          </a:xfrm>
          <a:prstGeom prst="ellipse">
            <a:avLst/>
          </a:prstGeom>
          <a:solidFill>
            <a:srgbClr val="F2C14E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3" name="Shape 30"/>
          <p:cNvSpPr/>
          <p:nvPr/>
        </p:nvSpPr>
        <p:spPr>
          <a:xfrm>
            <a:off x="9470136" y="5897880"/>
            <a:ext cx="109728" cy="109728"/>
          </a:xfrm>
          <a:prstGeom prst="ellipse">
            <a:avLst/>
          </a:prstGeom>
          <a:solidFill>
            <a:srgbClr val="F2C14E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4" name="Shape 31"/>
          <p:cNvSpPr/>
          <p:nvPr/>
        </p:nvSpPr>
        <p:spPr>
          <a:xfrm>
            <a:off x="11192256" y="5897880"/>
            <a:ext cx="109728" cy="109728"/>
          </a:xfrm>
          <a:prstGeom prst="ellipse">
            <a:avLst/>
          </a:prstGeom>
          <a:solidFill>
            <a:srgbClr val="F2C14E"/>
          </a:solidFill>
          <a:ln/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10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2709266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教材作成遍歴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2022年2月：LuaLaTeX へ移行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Text 9"/>
          <p:cNvSpPr/>
          <p:nvPr/>
        </p:nvSpPr>
        <p:spPr>
          <a:xfrm>
            <a:off x="6675120" y="256032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4800" b="1" dirty="0">
                <a:solidFill>
                  <a:srgbClr val="DDDCD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2022</a:t>
            </a:r>
            <a:endParaRPr lang="en-US" sz="4800" dirty="0"/>
          </a:p>
        </p:txBody>
      </p:sp>
      <p:sp>
        <p:nvSpPr>
          <p:cNvPr id="12" name="Shape 10"/>
          <p:cNvSpPr/>
          <p:nvPr/>
        </p:nvSpPr>
        <p:spPr>
          <a:xfrm>
            <a:off x="609905" y="153162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1"/>
          <p:cNvSpPr/>
          <p:nvPr/>
        </p:nvSpPr>
        <p:spPr>
          <a:xfrm>
            <a:off x="792785" y="146304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移行の動機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09905" y="1828800"/>
            <a:ext cx="5212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フォントを</a:t>
            </a: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柔軟に設定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したい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UDフォント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（ユニバーサルデザイン）をプリントに使いたい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dvi ファイルを経由しない直接 PDF 生成へ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09905" y="358902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4"/>
          <p:cNvSpPr/>
          <p:nvPr/>
        </p:nvSpPr>
        <p:spPr>
          <a:xfrm>
            <a:off x="792785" y="352044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実際のところ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09905" y="3886200"/>
            <a:ext cx="5212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処理速度は思ったほど速くならなかった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フォント設定の自由度は大幅向上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BIZ UDPMincho などが使えるように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217920" y="1463040"/>
            <a:ext cx="5349240" cy="3291840"/>
          </a:xfrm>
          <a:prstGeom prst="roundRect">
            <a:avLst>
              <a:gd name="adj" fmla="val 2500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9" name="Text 17"/>
          <p:cNvSpPr/>
          <p:nvPr/>
        </p:nvSpPr>
        <p:spPr>
          <a:xfrm>
            <a:off x="6382512" y="1572768"/>
            <a:ext cx="5020056" cy="3072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\documentclass{ltjsarticle}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\usepackage{fontspec}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\usepackage{unicode-math}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% UDフォントの設定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\setmainfont{BIZ UDPMincho}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\setsansfont{BIZ UDPGothic}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\begin{document}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\[ \sum_{k=1}^{n} k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= \frac{n(n+1)}{2} \]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\end{document}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6217920" y="4937760"/>
            <a:ext cx="5349240" cy="640080"/>
          </a:xfrm>
          <a:prstGeom prst="roundRect">
            <a:avLst>
              <a:gd name="adj" fmla="val 8571"/>
            </a:avLst>
          </a:prstGeom>
          <a:solidFill>
            <a:srgbClr val="FFF6E0"/>
          </a:solidFill>
          <a:ln w="9525">
            <a:solidFill>
              <a:srgbClr val="F2E3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1" name="Shape 19"/>
          <p:cNvSpPr/>
          <p:nvPr/>
        </p:nvSpPr>
        <p:spPr>
          <a:xfrm>
            <a:off x="6217920" y="4992624"/>
            <a:ext cx="45720" cy="530352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2" name="Text 20"/>
          <p:cNvSpPr/>
          <p:nvPr/>
        </p:nvSpPr>
        <p:spPr>
          <a:xfrm>
            <a:off x="6382512" y="4992624"/>
            <a:ext cx="502005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UDフォントで「読みやすさ」が向上 → </a:t>
            </a: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特別支援教育の観点からも重要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11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2980192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教材作成遍歴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2024年6月：Typst へ移行 ― 現在進行形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Text 9"/>
          <p:cNvSpPr/>
          <p:nvPr/>
        </p:nvSpPr>
        <p:spPr>
          <a:xfrm>
            <a:off x="6675120" y="256032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4800" b="1" dirty="0">
                <a:solidFill>
                  <a:srgbClr val="DDDCD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2024</a:t>
            </a:r>
            <a:endParaRPr lang="en-US" sz="4800" dirty="0"/>
          </a:p>
        </p:txBody>
      </p:sp>
      <p:sp>
        <p:nvSpPr>
          <p:cNvPr id="12" name="Shape 10"/>
          <p:cNvSpPr/>
          <p:nvPr/>
        </p:nvSpPr>
        <p:spPr>
          <a:xfrm>
            <a:off x="609905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1"/>
          <p:cNvSpPr/>
          <p:nvPr/>
        </p:nvSpPr>
        <p:spPr>
          <a:xfrm>
            <a:off x="792785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移行を決めた理由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09905" y="1783080"/>
            <a:ext cx="52120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① コンパイル速度が圧倒的に速い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②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フォントを柔軟に設定できる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③ Rust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 ベースで高い信頼性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④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コードを挿入するのが簡単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⑤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ユーザーが増え、数学対応が充実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09905" y="4069080"/>
            <a:ext cx="5212080" cy="1051560"/>
          </a:xfrm>
          <a:prstGeom prst="roundRect">
            <a:avLst>
              <a:gd name="adj" fmla="val 7826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6" name="Shape 14"/>
          <p:cNvSpPr/>
          <p:nvPr/>
        </p:nvSpPr>
        <p:spPr>
          <a:xfrm>
            <a:off x="673913" y="4178808"/>
            <a:ext cx="45720" cy="832104"/>
          </a:xfrm>
          <a:prstGeom prst="roundRect">
            <a:avLst>
              <a:gd name="adj" fmla="val 50000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5"/>
          <p:cNvSpPr/>
          <p:nvPr/>
        </p:nvSpPr>
        <p:spPr>
          <a:xfrm>
            <a:off x="829361" y="4160520"/>
            <a:ext cx="48097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奥村晴彦先生も注目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829361" y="4453128"/>
            <a:ext cx="4809744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LaTeX の第一人者も Typst に関心を示している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217920" y="1417320"/>
            <a:ext cx="5349240" cy="3383280"/>
          </a:xfrm>
          <a:prstGeom prst="roundRect">
            <a:avLst>
              <a:gd name="adj" fmla="val 2432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0" name="Text 18"/>
          <p:cNvSpPr/>
          <p:nvPr/>
        </p:nvSpPr>
        <p:spPr>
          <a:xfrm>
            <a:off x="6382512" y="1527048"/>
            <a:ext cx="5020056" cy="3163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typst のコード例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#set text(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font: ("New Computer Modern",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"BIZ UDPMincho"),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size: 10pt, lang: "ja",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数式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sum_(k=1)^n k = (n(n+1))/2 $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列挙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#set enum(numbering: "(1)")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 次の問いに答えよ。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 $7x - 5y = 1$ を解け。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6217920" y="4983480"/>
            <a:ext cx="5349240" cy="548640"/>
          </a:xfrm>
          <a:prstGeom prst="roundRect">
            <a:avLst>
              <a:gd name="adj" fmla="val 10000"/>
            </a:avLst>
          </a:prstGeom>
          <a:solidFill>
            <a:srgbClr val="FFF6E0"/>
          </a:solidFill>
          <a:ln w="9525">
            <a:solidFill>
              <a:srgbClr val="F2E3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2" name="Shape 20"/>
          <p:cNvSpPr/>
          <p:nvPr/>
        </p:nvSpPr>
        <p:spPr>
          <a:xfrm>
            <a:off x="6217920" y="5038344"/>
            <a:ext cx="45720" cy="438912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3" name="Text 21"/>
          <p:cNvSpPr/>
          <p:nvPr/>
        </p:nvSpPr>
        <p:spPr>
          <a:xfrm>
            <a:off x="6382512" y="5038344"/>
            <a:ext cx="502005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Zenn に実践記事を公開中 → </a:t>
            </a:r>
            <a:r>
              <a:rPr lang="en-US" sz="1050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zenn.dev/dannchu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12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3251119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教材作成遍歴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Typst の特徴 ― LaTeX との比較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09905" y="1508760"/>
          <a:ext cx="10972800" cy="2218944"/>
        </p:xfrm>
        <a:graphic>
          <a:graphicData uri="http://schemas.openxmlformats.org/drawingml/2006/table">
            <a:tbl>
              <a:tblPr/>
              <a:tblGrid>
                <a:gridCol w="265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6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観点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LaTeX（pLaTeX / LuaLaTeX）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Typst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コンパイル速度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遅い（複数回必要）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B07C10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高速</a:t>
                      </a:r>
                      <a:r>
                        <a:rPr lang="en-US" sz="11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（即座に反映）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学習コスト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高い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B07C10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比較的低い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数式対応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完璧（歴史の重み）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充実してきた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フォント設定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LuaLaTeX で改善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B07C10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柔軟・簡単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パッケージ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膨大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急速に増加中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日本語対応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成熟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改善中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エラーメッセージ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難解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B07C10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わかりやすい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Shape 9"/>
          <p:cNvSpPr/>
          <p:nvPr/>
        </p:nvSpPr>
        <p:spPr>
          <a:xfrm>
            <a:off x="609905" y="5623560"/>
            <a:ext cx="10972800" cy="548640"/>
          </a:xfrm>
          <a:prstGeom prst="roundRect">
            <a:avLst>
              <a:gd name="adj" fmla="val 10000"/>
            </a:avLst>
          </a:prstGeom>
          <a:solidFill>
            <a:srgbClr val="FFF6E0"/>
          </a:solidFill>
          <a:ln w="9525">
            <a:solidFill>
              <a:srgbClr val="F2E3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10"/>
          <p:cNvSpPr/>
          <p:nvPr/>
        </p:nvSpPr>
        <p:spPr>
          <a:xfrm>
            <a:off x="609905" y="5678424"/>
            <a:ext cx="45720" cy="438912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1"/>
          <p:cNvSpPr/>
          <p:nvPr/>
        </p:nvSpPr>
        <p:spPr>
          <a:xfrm>
            <a:off x="774497" y="5678424"/>
            <a:ext cx="1064361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🎯 </a:t>
            </a: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結論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：新規プロジェクトは Typst、既存の資産は LaTeX を維持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62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234440"/>
            <a:ext cx="3657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0" b="1" dirty="0">
                <a:solidFill>
                  <a:srgbClr val="F2C14E">
                    <a:alpha val="65000"/>
                  </a:srgbClr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02</a:t>
            </a:r>
            <a:endParaRPr lang="en-US" sz="8000" dirty="0"/>
          </a:p>
        </p:txBody>
      </p:sp>
      <p:sp>
        <p:nvSpPr>
          <p:cNvPr id="3" name="Text 1"/>
          <p:cNvSpPr/>
          <p:nvPr/>
        </p:nvSpPr>
        <p:spPr>
          <a:xfrm>
            <a:off x="822960" y="2743200"/>
            <a:ext cx="9601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LaTeX・Julia・GitHub・Zenn・Typst</a:t>
            </a:r>
            <a:endParaRPr lang="en-US" sz="30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活用事例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38862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00" dirty="0">
                <a:solidFill>
                  <a:srgbClr val="F2C14E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25分 ― ツールを武器に変える ―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822960" y="4434840"/>
            <a:ext cx="704088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8321040" y="4965192"/>
            <a:ext cx="91440" cy="91440"/>
          </a:xfrm>
          <a:prstGeom prst="ellipse">
            <a:avLst/>
          </a:prstGeom>
          <a:solidFill>
            <a:srgbClr val="3A4A6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8522208" y="489204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C8CAC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教材作成遍歴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8321040" y="5349240"/>
            <a:ext cx="91440" cy="91440"/>
          </a:xfrm>
          <a:prstGeom prst="ellipse">
            <a:avLst/>
          </a:prstGeom>
          <a:solidFill>
            <a:srgbClr val="F2C14E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9" name="Text 7"/>
          <p:cNvSpPr/>
          <p:nvPr/>
        </p:nvSpPr>
        <p:spPr>
          <a:xfrm>
            <a:off x="8522208" y="527608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ツール活用事例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321040" y="5733288"/>
            <a:ext cx="91440" cy="91440"/>
          </a:xfrm>
          <a:prstGeom prst="ellipse">
            <a:avLst/>
          </a:prstGeom>
          <a:solidFill>
            <a:srgbClr val="3A4A6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Text 9"/>
          <p:cNvSpPr/>
          <p:nvPr/>
        </p:nvSpPr>
        <p:spPr>
          <a:xfrm>
            <a:off x="8522208" y="5660136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C8CAC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生成AIと数学教育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8321040" y="6117336"/>
            <a:ext cx="91440" cy="91440"/>
          </a:xfrm>
          <a:prstGeom prst="ellipse">
            <a:avLst/>
          </a:prstGeom>
          <a:solidFill>
            <a:srgbClr val="3A4A6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1"/>
          <p:cNvSpPr/>
          <p:nvPr/>
        </p:nvSpPr>
        <p:spPr>
          <a:xfrm>
            <a:off x="8522208" y="6044184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C8CAC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Q &amp; A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14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3792972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活用事例 ― LaTeX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LaTeX の授業・教材活用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53162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792785" y="146304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定期試験・問題作成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09905" y="1828800"/>
            <a:ext cx="5212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美しい数式・図形を高品質印刷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自由にスタイルファイルを作成できる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解答の表示・非表示も切り替えられる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09905" y="336042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5" name="Text 13"/>
          <p:cNvSpPr/>
          <p:nvPr/>
        </p:nvSpPr>
        <p:spPr>
          <a:xfrm>
            <a:off x="792785" y="329184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授業プリント・ノート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09905" y="3657600"/>
            <a:ext cx="5212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PDFで作成すれば、共有も便利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LaTeXを利用する人にはコードも共有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生徒に送るときもPDFは便利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217920" y="1463040"/>
            <a:ext cx="5349240" cy="2194560"/>
          </a:xfrm>
          <a:prstGeom prst="roundRect">
            <a:avLst>
              <a:gd name="adj" fmla="val 3750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8" name="Text 16"/>
          <p:cNvSpPr/>
          <p:nvPr/>
        </p:nvSpPr>
        <p:spPr>
          <a:xfrm>
            <a:off x="6382512" y="1572768"/>
            <a:ext cx="5020056" cy="1975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% 穴埋め問題の例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\[ \lim_{x\to 0}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\frac{\sin x}{x}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= \underline{\phantom{1}} \]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% 解答版（\phantom を数値に）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\[ \lim_{x\to 0}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\frac{\sin x}{x} = 1 \]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217920" y="3931920"/>
            <a:ext cx="5349240" cy="1188720"/>
          </a:xfrm>
          <a:prstGeom prst="roundRect">
            <a:avLst>
              <a:gd name="adj" fmla="val 6923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0" name="Shape 18"/>
          <p:cNvSpPr/>
          <p:nvPr/>
        </p:nvSpPr>
        <p:spPr>
          <a:xfrm>
            <a:off x="6281928" y="4041648"/>
            <a:ext cx="45720" cy="96926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1" name="Text 19"/>
          <p:cNvSpPr/>
          <p:nvPr/>
        </p:nvSpPr>
        <p:spPr>
          <a:xfrm>
            <a:off x="6437376" y="402336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💡 LaTeX を書く = 数式の構造を理解する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6437376" y="4315968"/>
            <a:ext cx="494690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分数・積分・総和の「入れ子」がコードで可視化される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15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4063898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活用事例 ― LaTeX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pLaTeX で作成した教材（10点）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63040"/>
            <a:ext cx="534924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2" name="Shape 10"/>
          <p:cNvSpPr/>
          <p:nvPr/>
        </p:nvSpPr>
        <p:spPr>
          <a:xfrm>
            <a:off x="673913" y="1572768"/>
            <a:ext cx="45720" cy="174650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1"/>
          <p:cNvSpPr/>
          <p:nvPr/>
        </p:nvSpPr>
        <p:spPr>
          <a:xfrm>
            <a:off x="829361" y="155448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教材プリント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841248" y="1874520"/>
            <a:ext cx="49377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1000" b="1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① 数と式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：代数の基礎プリント</a:t>
            </a:r>
            <a:endParaRPr lang="en-US" sz="10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1000" b="1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② 数と式（解答）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：解答付き版</a:t>
            </a:r>
            <a:endParaRPr lang="en-US" sz="10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1000" b="1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③ 解の配置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：二次方程式の解の位置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09905" y="3611880"/>
            <a:ext cx="5349240" cy="150876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6" name="Shape 14"/>
          <p:cNvSpPr/>
          <p:nvPr/>
        </p:nvSpPr>
        <p:spPr>
          <a:xfrm>
            <a:off x="673913" y="3721608"/>
            <a:ext cx="45720" cy="128930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5"/>
          <p:cNvSpPr/>
          <p:nvPr/>
        </p:nvSpPr>
        <p:spPr>
          <a:xfrm>
            <a:off x="829361" y="370332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定期テスト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841248" y="4023360"/>
            <a:ext cx="4937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1000" b="1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④ 定期テスト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：試験問題用紙</a:t>
            </a:r>
            <a:endParaRPr lang="en-US" sz="10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1000" b="1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⑤ 定期テスト（解答）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：解答・採点基準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217920" y="1463040"/>
            <a:ext cx="5349240" cy="2834640"/>
          </a:xfrm>
          <a:prstGeom prst="roundRect">
            <a:avLst>
              <a:gd name="adj" fmla="val 2903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0" name="Shape 18"/>
          <p:cNvSpPr/>
          <p:nvPr/>
        </p:nvSpPr>
        <p:spPr>
          <a:xfrm>
            <a:off x="6281928" y="1572768"/>
            <a:ext cx="45720" cy="2615184"/>
          </a:xfrm>
          <a:prstGeom prst="roundRect">
            <a:avLst>
              <a:gd name="adj" fmla="val 50000"/>
            </a:avLst>
          </a:prstGeom>
          <a:solidFill>
            <a:srgbClr val="7E4DA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1" name="Text 19"/>
          <p:cNvSpPr/>
          <p:nvPr/>
        </p:nvSpPr>
        <p:spPr>
          <a:xfrm>
            <a:off x="6437376" y="155448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演習・フローチャート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6446520" y="1874520"/>
            <a:ext cx="49377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1000" b="1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⑥ 漸化式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：漸化式の解法まとめ</a:t>
            </a:r>
            <a:endParaRPr lang="en-US" sz="10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1000" b="1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⑦ 積分フローチャート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：積分計算の手順図</a:t>
            </a:r>
            <a:endParaRPr lang="en-US" sz="10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1000" b="1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⑧ 微分計算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：微分計算演習プリント</a:t>
            </a:r>
            <a:endParaRPr lang="en-US" sz="10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1000" b="1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⑨ 積分計算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：積分計算演習プリント</a:t>
            </a:r>
            <a:endParaRPr lang="en-US" sz="10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1000" b="1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⑩ 一次変換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：行列と一次変換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6217920" y="4526280"/>
            <a:ext cx="5349240" cy="777240"/>
          </a:xfrm>
          <a:prstGeom prst="roundRect">
            <a:avLst>
              <a:gd name="adj" fmla="val 7059"/>
            </a:avLst>
          </a:prstGeom>
          <a:solidFill>
            <a:srgbClr val="FFF6E0"/>
          </a:solidFill>
          <a:ln w="9525">
            <a:solidFill>
              <a:srgbClr val="F2E3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4" name="Shape 22"/>
          <p:cNvSpPr/>
          <p:nvPr/>
        </p:nvSpPr>
        <p:spPr>
          <a:xfrm>
            <a:off x="6217920" y="4581144"/>
            <a:ext cx="45720" cy="667512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5" name="Text 23"/>
          <p:cNvSpPr/>
          <p:nvPr/>
        </p:nvSpPr>
        <p:spPr>
          <a:xfrm>
            <a:off x="6382512" y="4581144"/>
            <a:ext cx="5020056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📐 </a:t>
            </a: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コードで記述した高品質な教材
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組版の美しさと再利用性を17年間維持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16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4334825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活用事例 ― Julia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Julia 言語とは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792785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Julia の特徴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09905" y="1783080"/>
            <a:ext cx="52120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科学技術計算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向けに設計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Python に近い</a:t>
            </a: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直感的な文法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C言語に匹敵する</a:t>
            </a: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実行速度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数学の記法（添字・ギリシャ文字）がそのまま使える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09905" y="363474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5" name="Text 13"/>
          <p:cNvSpPr/>
          <p:nvPr/>
        </p:nvSpPr>
        <p:spPr>
          <a:xfrm>
            <a:off x="792785" y="356616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なぜ数学教育に向いているか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09905" y="3931920"/>
            <a:ext cx="5212080" cy="1508760"/>
          </a:xfrm>
          <a:prstGeom prst="roundRect">
            <a:avLst>
              <a:gd name="adj" fmla="val 5455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5"/>
          <p:cNvSpPr/>
          <p:nvPr/>
        </p:nvSpPr>
        <p:spPr>
          <a:xfrm>
            <a:off x="774497" y="4041648"/>
            <a:ext cx="4882896" cy="1289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数学の記法がそのままコードに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 = 0.5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∑(n) = sum(1/k^2 for k in 1:n)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配列も自然に書ける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= [1 2; 3 4]   # 行列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6217920" y="1417320"/>
            <a:ext cx="5349240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9" name="Shape 17"/>
          <p:cNvSpPr/>
          <p:nvPr/>
        </p:nvSpPr>
        <p:spPr>
          <a:xfrm>
            <a:off x="6281928" y="1527048"/>
            <a:ext cx="45720" cy="20665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0" name="Text 18"/>
          <p:cNvSpPr/>
          <p:nvPr/>
        </p:nvSpPr>
        <p:spPr>
          <a:xfrm>
            <a:off x="6437376" y="150876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活用場面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437376" y="1801368"/>
            <a:ext cx="4946904" cy="1810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📈 </a:t>
            </a: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グラフ・視覚化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 ― 関数・数列のグラフをリアルタイム描画</a:t>
            </a:r>
            <a:endParaRPr lang="en-US" sz="105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🔢 </a:t>
            </a: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数値実験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 ― モンテカルロ法で π を推定、素数・整数問題の探索</a:t>
            </a:r>
            <a:endParaRPr lang="en-US" sz="105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📊 </a:t>
            </a: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統計・データ分析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 ― 入試データの可視化・分析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217920" y="3886200"/>
            <a:ext cx="5349240" cy="1143000"/>
          </a:xfrm>
          <a:prstGeom prst="roundRect">
            <a:avLst>
              <a:gd name="adj" fmla="val 7200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3" name="Shape 21"/>
          <p:cNvSpPr/>
          <p:nvPr/>
        </p:nvSpPr>
        <p:spPr>
          <a:xfrm>
            <a:off x="6281928" y="3995928"/>
            <a:ext cx="45720" cy="92354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4" name="Text 22"/>
          <p:cNvSpPr/>
          <p:nvPr/>
        </p:nvSpPr>
        <p:spPr>
          <a:xfrm>
            <a:off x="6437376" y="397764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Jupyter Notebook との組み合わせ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437376" y="4270248"/>
            <a:ext cx="4946904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数式・コード・グラフを1つのノートに → </a:t>
            </a: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授業で即座に使える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17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4605752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活用事例 ― Julia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Julia が数学教育にもたらすもの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792785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「計算する」ことで数学が「動く」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09905" y="1783080"/>
            <a:ext cx="5212080" cy="2103120"/>
          </a:xfrm>
          <a:prstGeom prst="roundRect">
            <a:avLst>
              <a:gd name="adj" fmla="val 3913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2"/>
          <p:cNvSpPr/>
          <p:nvPr/>
        </p:nvSpPr>
        <p:spPr>
          <a:xfrm>
            <a:off x="774497" y="1892808"/>
            <a:ext cx="4882896" cy="1883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π のモンテカルロ推定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 = 1_000_000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inside = count(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_ -&gt; rand()^2 + rand()^2 &lt; 1,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1:N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π_est = 4 * inside / N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println("π ≈ $π_est")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609905" y="4069080"/>
            <a:ext cx="5212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数列の収束・発散を「見る」体験</a:t>
            </a:r>
            <a:endParaRPr lang="en-US" sz="11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→ </a:t>
            </a:r>
            <a:endParaRPr lang="en-US" sz="11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試行錯誤が即座に結果として返る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217920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5"/>
          <p:cNvSpPr/>
          <p:nvPr/>
        </p:nvSpPr>
        <p:spPr>
          <a:xfrm>
            <a:off x="6400800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数学とプログラミングの対応</a:t>
            </a:r>
            <a:endParaRPr lang="en-US" sz="125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217920" y="1783080"/>
          <a:ext cx="5349240" cy="1348740"/>
        </p:xfrm>
        <a:graphic>
          <a:graphicData uri="http://schemas.openxmlformats.org/drawingml/2006/table">
            <a:tbl>
              <a:tblPr/>
              <a:tblGrid>
                <a:gridCol w="265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7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数学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Julia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Σ（和）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sum, for 文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場合分け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if 文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漸化式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再帰関数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行列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配列 [ ]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Shape 16"/>
          <p:cNvSpPr/>
          <p:nvPr/>
        </p:nvSpPr>
        <p:spPr>
          <a:xfrm>
            <a:off x="6217920" y="4343400"/>
            <a:ext cx="5349240" cy="1051560"/>
          </a:xfrm>
          <a:prstGeom prst="roundRect">
            <a:avLst>
              <a:gd name="adj" fmla="val 7826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0" name="Shape 17"/>
          <p:cNvSpPr/>
          <p:nvPr/>
        </p:nvSpPr>
        <p:spPr>
          <a:xfrm>
            <a:off x="6281928" y="4453128"/>
            <a:ext cx="45720" cy="832104"/>
          </a:xfrm>
          <a:prstGeom prst="roundRect">
            <a:avLst>
              <a:gd name="adj" fmla="val 50000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1" name="Text 18"/>
          <p:cNvSpPr/>
          <p:nvPr/>
        </p:nvSpPr>
        <p:spPr>
          <a:xfrm>
            <a:off x="6437376" y="443484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🎓 教員・生徒がともに「探究者」になれる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6437376" y="4727448"/>
            <a:ext cx="4946904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「先生も知らない答え」を一緒に探す授業が実現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18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4876678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活用事例 ― GitHub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GitHub を使った教材・スライドのWeb公開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792785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Marp + GitHub Pages で公開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09905" y="1783080"/>
            <a:ext cx="52120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① 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slides.md を GitHub リポジトリに push</a:t>
            </a:r>
            <a:endParaRPr lang="en-US" sz="105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② 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GitHub Actions で自動ビルド → HTML スライドを生成</a:t>
            </a:r>
            <a:endParaRPr lang="en-US" sz="105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③ 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GitHub Pages として自動公開 → URL で誰でもアクセス可能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09905" y="3520440"/>
            <a:ext cx="521208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5" name="Shape 13"/>
          <p:cNvSpPr/>
          <p:nvPr/>
        </p:nvSpPr>
        <p:spPr>
          <a:xfrm>
            <a:off x="673913" y="3630168"/>
            <a:ext cx="45720" cy="151790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4"/>
          <p:cNvSpPr/>
          <p:nvPr/>
        </p:nvSpPr>
        <p:spPr>
          <a:xfrm>
            <a:off x="829361" y="3611880"/>
            <a:ext cx="48097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メリット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841248" y="3931920"/>
            <a:ext cx="4754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ブラウザだけで閲覧可能（インストール不要）</a:t>
            </a:r>
            <a:endParaRPr lang="en-US" sz="10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更新が即座に反映される</a:t>
            </a:r>
            <a:endParaRPr lang="en-US" sz="10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URL 共有だけで配布完了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217920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9" name="Text 17"/>
          <p:cNvSpPr/>
          <p:nvPr/>
        </p:nvSpPr>
        <p:spPr>
          <a:xfrm>
            <a:off x="6400800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GitHub Actions 設定例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217920" y="1783080"/>
            <a:ext cx="5349240" cy="3063240"/>
          </a:xfrm>
          <a:prstGeom prst="roundRect">
            <a:avLst>
              <a:gd name="adj" fmla="val 2687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1" name="Text 19"/>
          <p:cNvSpPr/>
          <p:nvPr/>
        </p:nvSpPr>
        <p:spPr>
          <a:xfrm>
            <a:off x="6382512" y="1892808"/>
            <a:ext cx="5020056" cy="28437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name: Deploy Slides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on: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push: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branches: [main]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jobs: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build: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runs-on: ubuntu-latest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steps: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- uses: actions/checkout@v4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- name: Build with Marp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uses: marp-team/marp-action@v2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with: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input: slides.md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- name: Deploy to GitHub Pages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uses: peaceiris/actions-gh-pages@v4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6217920" y="5029200"/>
            <a:ext cx="5349240" cy="548640"/>
          </a:xfrm>
          <a:prstGeom prst="roundRect">
            <a:avLst>
              <a:gd name="adj" fmla="val 10000"/>
            </a:avLst>
          </a:prstGeom>
          <a:solidFill>
            <a:srgbClr val="FFF6E0"/>
          </a:solidFill>
          <a:ln w="9525">
            <a:solidFill>
              <a:srgbClr val="F2E3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3" name="Shape 21"/>
          <p:cNvSpPr/>
          <p:nvPr/>
        </p:nvSpPr>
        <p:spPr>
          <a:xfrm>
            <a:off x="6217920" y="5084064"/>
            <a:ext cx="45720" cy="438912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4" name="Text 22"/>
          <p:cNvSpPr/>
          <p:nvPr/>
        </p:nvSpPr>
        <p:spPr>
          <a:xfrm>
            <a:off x="6382512" y="5084064"/>
            <a:ext cx="502005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本スライドも GitHub Pages で公開 → </a:t>
            </a:r>
            <a:r>
              <a:rPr lang="en-US" sz="1000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github.com/shimizudan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19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5147605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活用事例 ― Julia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Julia：発表・教材公開の実績（2022〜2025）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63040"/>
            <a:ext cx="5349240" cy="2377440"/>
          </a:xfrm>
          <a:prstGeom prst="roundRect">
            <a:avLst>
              <a:gd name="adj" fmla="val 3462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2" name="Shape 10"/>
          <p:cNvSpPr/>
          <p:nvPr/>
        </p:nvSpPr>
        <p:spPr>
          <a:xfrm>
            <a:off x="673913" y="1572768"/>
            <a:ext cx="45720" cy="215798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1"/>
          <p:cNvSpPr/>
          <p:nvPr/>
        </p:nvSpPr>
        <p:spPr>
          <a:xfrm>
            <a:off x="829361" y="155448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2022–2024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841248" y="1920240"/>
            <a:ext cx="49377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1050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2022/12/31 データの分析（Pluto.jl）</a:t>
            </a:r>
            <a:endParaRPr lang="en-US" sz="10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1050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2024/03/10 大学入試（数学）とJulia言語（Quarto）</a:t>
            </a:r>
            <a:endParaRPr lang="en-US" sz="10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1050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2024/08/31 高校数学とJulia（Pluto.jl）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217920" y="1463040"/>
            <a:ext cx="534924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6" name="Shape 14"/>
          <p:cNvSpPr/>
          <p:nvPr/>
        </p:nvSpPr>
        <p:spPr>
          <a:xfrm>
            <a:off x="6281928" y="1572768"/>
            <a:ext cx="45720" cy="179222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5"/>
          <p:cNvSpPr/>
          <p:nvPr/>
        </p:nvSpPr>
        <p:spPr>
          <a:xfrm>
            <a:off x="6437376" y="155448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2025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6446520" y="1920240"/>
            <a:ext cx="49377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1050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2025/03/27 大学入試とJulia言語（Quarto）</a:t>
            </a:r>
            <a:endParaRPr lang="en-US" sz="10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1050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2025/08/24–28 Julia言語と高校数学（PDF）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217920" y="3749040"/>
            <a:ext cx="5349240" cy="822960"/>
          </a:xfrm>
          <a:prstGeom prst="roundRect">
            <a:avLst>
              <a:gd name="adj" fmla="val 6667"/>
            </a:avLst>
          </a:prstGeom>
          <a:solidFill>
            <a:srgbClr val="FFF6E0"/>
          </a:solidFill>
          <a:ln w="9525">
            <a:solidFill>
              <a:srgbClr val="F2E3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0" name="Shape 18"/>
          <p:cNvSpPr/>
          <p:nvPr/>
        </p:nvSpPr>
        <p:spPr>
          <a:xfrm>
            <a:off x="6217920" y="3803904"/>
            <a:ext cx="45720" cy="713232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1" name="Text 19"/>
          <p:cNvSpPr/>
          <p:nvPr/>
        </p:nvSpPr>
        <p:spPr>
          <a:xfrm>
            <a:off x="6382512" y="3803904"/>
            <a:ext cx="502005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🌐 </a:t>
            </a: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すべて Web で無料公開
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Quarto / Pluto.jl などを利用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541853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16243D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INTRO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はじめに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自己紹介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17320"/>
            <a:ext cx="4297680" cy="4800600"/>
          </a:xfrm>
          <a:prstGeom prst="roundRect">
            <a:avLst>
              <a:gd name="adj" fmla="val 1915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2" name="Shape 10"/>
          <p:cNvSpPr/>
          <p:nvPr/>
        </p:nvSpPr>
        <p:spPr>
          <a:xfrm>
            <a:off x="2002536" y="1627632"/>
            <a:ext cx="1554480" cy="1554480"/>
          </a:xfrm>
          <a:prstGeom prst="ellipse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pic>
        <p:nvPicPr>
          <p:cNvPr id="13" name="Image 0" descr="dannch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8256" y="1673352"/>
            <a:ext cx="1463040" cy="1463040"/>
          </a:xfrm>
          <a:prstGeom prst="ellipse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792785" y="3246120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792785" y="3538728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Dan Shimizu（しみず・だん）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792785" y="384048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城北中学校・高等学校 数学科・校長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1051560" y="4251960"/>
            <a:ext cx="34747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🏫 </a:t>
            </a:r>
            <a:r>
              <a:rPr lang="en-US" sz="1000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johoku.ac.jp</a:t>
            </a:r>
            <a:endParaRPr lang="en-US" sz="10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𝕏 </a:t>
            </a:r>
            <a:r>
              <a:rPr lang="en-US" sz="1000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x.com/dannchu</a:t>
            </a:r>
            <a:endParaRPr lang="en-US" sz="10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📝 </a:t>
            </a:r>
            <a:r>
              <a:rPr lang="en-US" sz="1000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zenn.dev/dannchu</a:t>
            </a:r>
            <a:endParaRPr lang="en-US" sz="10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💻 </a:t>
            </a:r>
            <a:r>
              <a:rPr lang="en-US" sz="1000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github.com/shimizudan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5257800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9" name="Text 16"/>
          <p:cNvSpPr/>
          <p:nvPr/>
        </p:nvSpPr>
        <p:spPr>
          <a:xfrm>
            <a:off x="5440680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経歴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5257800" y="1783080"/>
            <a:ext cx="63093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早稲田大学 教育学部 理学科 数学専修 卒業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早稲田大学大学院 理工学研究科 数学専攻 修士課程修了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城北中学校・高等学校 数学科教員として着任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教頭・入試委員長を歴任、ICT教育の環境整備にも尽力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2025年4月より校長に就任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5257800" y="3977640"/>
            <a:ext cx="6309360" cy="9601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2" name="Shape 19"/>
          <p:cNvSpPr/>
          <p:nvPr/>
        </p:nvSpPr>
        <p:spPr>
          <a:xfrm>
            <a:off x="5321808" y="4087368"/>
            <a:ext cx="45720" cy="740664"/>
          </a:xfrm>
          <a:prstGeom prst="roundRect">
            <a:avLst>
              <a:gd name="adj" fmla="val 50000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3" name="Text 20"/>
          <p:cNvSpPr/>
          <p:nvPr/>
        </p:nvSpPr>
        <p:spPr>
          <a:xfrm>
            <a:off x="5477256" y="4069080"/>
            <a:ext cx="59070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𝕏（Twitter）：@dannchu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5477256" y="4361688"/>
            <a:ext cx="5907024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数学教育・プログラミングの事例・報告などを発信</a:t>
            </a:r>
            <a:endParaRPr lang="en-US" sz="1050" dirty="0"/>
          </a:p>
        </p:txBody>
      </p:sp>
      <p:sp>
        <p:nvSpPr>
          <p:cNvPr id="25" name="Shape 22"/>
          <p:cNvSpPr/>
          <p:nvPr/>
        </p:nvSpPr>
        <p:spPr>
          <a:xfrm>
            <a:off x="5257800" y="5120640"/>
            <a:ext cx="6309360" cy="9601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6" name="Shape 23"/>
          <p:cNvSpPr/>
          <p:nvPr/>
        </p:nvSpPr>
        <p:spPr>
          <a:xfrm>
            <a:off x="5321808" y="5230368"/>
            <a:ext cx="45720" cy="74066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7" name="Text 24"/>
          <p:cNvSpPr/>
          <p:nvPr/>
        </p:nvSpPr>
        <p:spPr>
          <a:xfrm>
            <a:off x="5477256" y="5212080"/>
            <a:ext cx="59070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興味・関心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5477256" y="5504688"/>
            <a:ext cx="5907024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 ／ テクノロジー ／ Apple製品</a:t>
            </a:r>
            <a:endParaRPr lang="en-US" sz="10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20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5418531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活用事例 ― Zenn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Zenn：GitHub 連携で記事を公開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792785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Zenn とは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09905" y="1783080"/>
            <a:ext cx="5212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日本の技術者向け記事・本の公開プラットフォーム</a:t>
            </a:r>
            <a:endParaRPr lang="en-US" sz="105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Markdown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 で執筆、数式（KaTeX）・コードハイライト対応</a:t>
            </a:r>
            <a:endParaRPr lang="en-US" sz="105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無料で誰でも公開可能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09905" y="336042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5" name="Text 13"/>
          <p:cNvSpPr/>
          <p:nvPr/>
        </p:nvSpPr>
        <p:spPr>
          <a:xfrm>
            <a:off x="792785" y="329184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GitHub 連携ワークフロー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09905" y="3657600"/>
            <a:ext cx="5212080" cy="1828800"/>
          </a:xfrm>
          <a:prstGeom prst="roundRect">
            <a:avLst>
              <a:gd name="adj" fmla="val 4500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5"/>
          <p:cNvSpPr/>
          <p:nvPr/>
        </p:nvSpPr>
        <p:spPr>
          <a:xfrm>
            <a:off x="774497" y="3767328"/>
            <a:ext cx="4882896" cy="1609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VSCode で .md を編集</a:t>
            </a:r>
            <a:endParaRPr lang="en-US" sz="9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↓</a:t>
            </a:r>
            <a:endParaRPr lang="en-US" sz="9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 → GitHub リポジトリ</a:t>
            </a:r>
            <a:endParaRPr lang="en-US" sz="9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↓</a:t>
            </a:r>
            <a:endParaRPr lang="en-US" sz="9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Zenn が自動検知・公開</a:t>
            </a:r>
            <a:endParaRPr lang="en-US" sz="9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↓</a:t>
            </a:r>
            <a:endParaRPr lang="en-US" sz="9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zenn.dev/dannchu に即時反映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6217920" y="1417320"/>
            <a:ext cx="5349240" cy="2240280"/>
          </a:xfrm>
          <a:prstGeom prst="roundRect">
            <a:avLst>
              <a:gd name="adj" fmla="val 3673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9" name="Shape 17"/>
          <p:cNvSpPr/>
          <p:nvPr/>
        </p:nvSpPr>
        <p:spPr>
          <a:xfrm>
            <a:off x="6281928" y="1527048"/>
            <a:ext cx="45720" cy="202082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0" name="Text 18"/>
          <p:cNvSpPr/>
          <p:nvPr/>
        </p:nvSpPr>
        <p:spPr>
          <a:xfrm>
            <a:off x="6437376" y="150876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メリット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446520" y="1828800"/>
            <a:ext cx="49377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ローカルで書いて push するだけで公開</a:t>
            </a:r>
            <a:endParaRPr lang="en-US" sz="105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Git でバージョン管理・差分確認</a:t>
            </a:r>
            <a:endParaRPr lang="en-US" sz="105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VSCode の拡張機能でプレビュー可能</a:t>
            </a:r>
            <a:endParaRPr lang="en-US" sz="105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記事・本どちらも同じ仕組みで管理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217920" y="3886200"/>
            <a:ext cx="5349240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3" name="Shape 21"/>
          <p:cNvSpPr/>
          <p:nvPr/>
        </p:nvSpPr>
        <p:spPr>
          <a:xfrm>
            <a:off x="6281928" y="3995928"/>
            <a:ext cx="45720" cy="1014984"/>
          </a:xfrm>
          <a:prstGeom prst="roundRect">
            <a:avLst>
              <a:gd name="adj" fmla="val 50000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4" name="Text 22"/>
          <p:cNvSpPr/>
          <p:nvPr/>
        </p:nvSpPr>
        <p:spPr>
          <a:xfrm>
            <a:off x="6437376" y="397764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公開先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437376" y="4270248"/>
            <a:ext cx="4946904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📝 </a:t>
            </a: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公開記事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</a:t>
            </a:r>
            <a:r>
              <a:rPr lang="en-US" sz="1050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zenn.dev/dannchu</a:t>
            </a:r>
            <a:endParaRPr lang="en-US" sz="105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📦 </a:t>
            </a: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リポジトリ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</a:t>
            </a:r>
            <a:r>
              <a:rPr lang="en-US" sz="1050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github.com/shimizudan</a:t>
            </a:r>
            <a:endParaRPr lang="en-US" sz="10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21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5689458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活用事例 ― Julia × Zenn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/>
              </a:rPr>
              <a:t>Julia × 東大入試数学（2026）：問題をJuliaで考える</a:t>
            </a:r>
            <a:endParaRPr lang="en-US" sz="21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792785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6問すべてをJuliaで可視化・検証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09905" y="1783080"/>
            <a:ext cx="5212080" cy="2834640"/>
          </a:xfrm>
          <a:prstGeom prst="roundRect">
            <a:avLst>
              <a:gd name="adj" fmla="val 2903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2"/>
          <p:cNvSpPr/>
          <p:nvPr/>
        </p:nvSpPr>
        <p:spPr>
          <a:xfrm>
            <a:off x="774497" y="1892808"/>
            <a:ext cx="4882896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第2問：∫₀¹ |t-x|/(1+t²) dt の最小値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using QuadGK, Optim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f(x) = quadgk(t -&gt; abs(t-x)/(1+t^2), 0, 1)[1]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minf = optimize(f, 0.0, 1.0)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→ x ≈ 0.4142 のとき最小値 0.1882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第6問：f(n) = n³+10n²+20n が素数となるn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using Primes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filter(n -&gt; isprime(f(n)), -100:100)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→ [-7, -3, 1]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609905" y="475488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📖 Zenn 本：</a:t>
            </a:r>
            <a:r>
              <a:rPr lang="en-US" sz="1050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u-tokyo-2026-julia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217920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5"/>
          <p:cNvSpPr/>
          <p:nvPr/>
        </p:nvSpPr>
        <p:spPr>
          <a:xfrm>
            <a:off x="6400800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各問で使ったJuliaパッケージ</a:t>
            </a:r>
            <a:endParaRPr lang="en-US" sz="1250" dirty="0"/>
          </a:p>
        </p:txBody>
      </p:sp>
      <p:graphicFrame>
        <p:nvGraphicFramePr>
          <p:cNvPr id="2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217920" y="1783080"/>
          <a:ext cx="5349240" cy="1728216"/>
        </p:xfrm>
        <a:graphic>
          <a:graphicData uri="http://schemas.openxmlformats.org/drawingml/2006/table">
            <a:tbl>
              <a:tblPr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8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問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テーマ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パッケージ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第1問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座標空間の領域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LinearAlgebra / Plots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第2問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積分の最大・最小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QuadGK / Optim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第3問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確率・行列累乗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LinearAlgebra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第4問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自動微分・最適化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Zygote / Optim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第5問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3D回転体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Plots（PlotlyJS）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第6問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素数判定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Primes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9" name="Shape 16"/>
          <p:cNvSpPr/>
          <p:nvPr/>
        </p:nvSpPr>
        <p:spPr>
          <a:xfrm>
            <a:off x="6217920" y="4572000"/>
            <a:ext cx="5349240" cy="1051560"/>
          </a:xfrm>
          <a:prstGeom prst="roundRect">
            <a:avLst>
              <a:gd name="adj" fmla="val 7826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0" name="Shape 17"/>
          <p:cNvSpPr/>
          <p:nvPr/>
        </p:nvSpPr>
        <p:spPr>
          <a:xfrm>
            <a:off x="6281928" y="4681728"/>
            <a:ext cx="45720" cy="832104"/>
          </a:xfrm>
          <a:prstGeom prst="roundRect">
            <a:avLst>
              <a:gd name="adj" fmla="val 50000"/>
            </a:avLst>
          </a:prstGeom>
          <a:solidFill>
            <a:srgbClr val="7E4DA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1" name="Text 18"/>
          <p:cNvSpPr/>
          <p:nvPr/>
        </p:nvSpPr>
        <p:spPr>
          <a:xfrm>
            <a:off x="6437376" y="466344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💡 数学教育への示唆</a:t>
            </a:r>
            <a:endParaRPr lang="en-US" sz="1150" dirty="0"/>
          </a:p>
        </p:txBody>
      </p:sp>
      <p:sp>
        <p:nvSpPr>
          <p:cNvPr id="18" name="Text 19"/>
          <p:cNvSpPr/>
          <p:nvPr/>
        </p:nvSpPr>
        <p:spPr>
          <a:xfrm>
            <a:off x="6437376" y="4956048"/>
            <a:ext cx="4946904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「解く」のではなく</a:t>
            </a:r>
            <a:r>
              <a:rPr lang="en-US" sz="9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「考える」ツール</a:t>
            </a: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として Julia を使う ― 入試問題を通じて多様なパッケージを体験</a:t>
            </a:r>
            <a:endParaRPr lang="en-US" sz="9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22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5960384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活用事例 ― Julia × Zenn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Julia × Zenn：活用事例シリーズ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63040"/>
            <a:ext cx="5349240" cy="301752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2" name="Shape 10"/>
          <p:cNvSpPr/>
          <p:nvPr/>
        </p:nvSpPr>
        <p:spPr>
          <a:xfrm>
            <a:off x="673913" y="1572768"/>
            <a:ext cx="45720" cy="279806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1"/>
          <p:cNvSpPr/>
          <p:nvPr/>
        </p:nvSpPr>
        <p:spPr>
          <a:xfrm>
            <a:off x="829361" y="155448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📝 Zenn に公開した Julia 記事（抜粋）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841248" y="1920240"/>
            <a:ext cx="493776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950" b="1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積分から定義するπとe</a:t>
            </a: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：QuadGK で厳密な定義を数値検証</a:t>
            </a:r>
            <a:endParaRPr lang="en-US" sz="9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950" b="1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サイコロでπ推定</a:t>
            </a: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：浜松医大2025入試×モンテカルロ法</a:t>
            </a:r>
            <a:endParaRPr lang="en-US" sz="9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950" b="1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混合分布の誤解</a:t>
            </a: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：GMM vs (X+Y)/2 の違いを可視化</a:t>
            </a:r>
            <a:endParaRPr lang="en-US" sz="9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950" b="1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標本標準偏差の期待値</a:t>
            </a: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：E(S)＜σ の問題を Julia で確認</a:t>
            </a:r>
            <a:endParaRPr lang="en-US" sz="9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950" b="1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対数近似の危険性</a:t>
            </a: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：Measurements.jl で誤差伝播を可視化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217920" y="1463040"/>
            <a:ext cx="5349240" cy="260604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6" name="Shape 14"/>
          <p:cNvSpPr/>
          <p:nvPr/>
        </p:nvSpPr>
        <p:spPr>
          <a:xfrm>
            <a:off x="6281928" y="1572768"/>
            <a:ext cx="45720" cy="238658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5"/>
          <p:cNvSpPr/>
          <p:nvPr/>
        </p:nvSpPr>
        <p:spPr>
          <a:xfrm>
            <a:off x="6437376" y="155448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📝 続く記事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6446520" y="1920240"/>
            <a:ext cx="4937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950" b="1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クラスタリング</a:t>
            </a: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：k-means・DBSCAN・GMM で生徒データ分析</a:t>
            </a:r>
            <a:endParaRPr lang="en-US" sz="9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950" b="1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複素数変換の可視化</a:t>
            </a: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：f(z)＝z(z+1) を CairoMakie で描画</a:t>
            </a:r>
            <a:endParaRPr lang="en-US" sz="9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950" b="1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円順列・数珠順列</a:t>
            </a: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：バーンサイドの補題を Julia で実装</a:t>
            </a:r>
            <a:endParaRPr lang="en-US" sz="9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950" b="1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Unicode/LaTeX入力ガイド</a:t>
            </a: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：\pi→π：数式をそのままコードに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6217920" y="4297680"/>
            <a:ext cx="5349240" cy="914400"/>
          </a:xfrm>
          <a:prstGeom prst="roundRect">
            <a:avLst>
              <a:gd name="adj" fmla="val 6000"/>
            </a:avLst>
          </a:prstGeom>
          <a:solidFill>
            <a:srgbClr val="FFF6E0"/>
          </a:solidFill>
          <a:ln w="9525">
            <a:solidFill>
              <a:srgbClr val="F2E3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0" name="Shape 18"/>
          <p:cNvSpPr/>
          <p:nvPr/>
        </p:nvSpPr>
        <p:spPr>
          <a:xfrm>
            <a:off x="6217920" y="4352544"/>
            <a:ext cx="45720" cy="804672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1" name="Text 19"/>
          <p:cNvSpPr/>
          <p:nvPr/>
        </p:nvSpPr>
        <p:spPr>
          <a:xfrm>
            <a:off x="6382512" y="4352544"/>
            <a:ext cx="5020056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🎯 </a:t>
            </a:r>
            <a:r>
              <a:rPr lang="en-US" sz="10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共通テーマ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：「教科書の数学」を Julia で動かし「差し支えない」を「確かにそうだ」に変える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23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6231311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Julia 実践 ①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/>
              </a:rPr>
              <a:t>Julia 実践①：積分から定義するπとe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792785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高校では「所与」の定数を積分で定義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09905" y="1783080"/>
            <a:ext cx="5349240" cy="2926080"/>
          </a:xfrm>
          <a:prstGeom prst="roundRect">
            <a:avLst>
              <a:gd name="adj" fmla="val 2813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2"/>
          <p:cNvSpPr/>
          <p:nvPr/>
        </p:nvSpPr>
        <p:spPr>
          <a:xfrm>
            <a:off x="774497" y="1892808"/>
            <a:ext cx="5020056" cy="2706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using QuadGK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πの定義：sin の弧長の逆関数から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sin x = 1 となる弧長 = π/2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integrand_pi(t) = 1 / sqrt(1 - t^2)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half_pi, _ = quadgk(integrand_pi, 0, 1)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println("π ≈ ", 2 * half_pi)  # → 3.14159…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eの定義：∫₁ᵉ (1/t) dt = 1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f(e_cand) = quadgk(t -&gt; 1/t, 1, e_cand)[1] - 1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二分法で e を求める（省略）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309360" y="1417320"/>
            <a:ext cx="5257800" cy="1188720"/>
          </a:xfrm>
          <a:prstGeom prst="roundRect">
            <a:avLst>
              <a:gd name="adj" fmla="val 6923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6" name="Shape 14"/>
          <p:cNvSpPr/>
          <p:nvPr/>
        </p:nvSpPr>
        <p:spPr>
          <a:xfrm>
            <a:off x="6373368" y="1527048"/>
            <a:ext cx="45720" cy="969264"/>
          </a:xfrm>
          <a:prstGeom prst="roundRect">
            <a:avLst>
              <a:gd name="adj" fmla="val 50000"/>
            </a:avLst>
          </a:prstGeom>
          <a:solidFill>
            <a:srgbClr val="7E4DA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5"/>
          <p:cNvSpPr/>
          <p:nvPr/>
        </p:nvSpPr>
        <p:spPr>
          <a:xfrm>
            <a:off x="6528816" y="1508760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🔢 数値で証明の「感触」を与える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6528816" y="1801368"/>
            <a:ext cx="485546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高校生が「なぜπ≒3.14なの？」と聞いたとき、</a:t>
            </a:r>
            <a:r>
              <a:rPr lang="en-US" sz="10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積分の定義から計算してみる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体験ができる</a:t>
            </a:r>
            <a:endParaRPr lang="en-US" sz="10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309360" y="2834640"/>
          <a:ext cx="5257800" cy="1018032"/>
        </p:xfrm>
        <a:graphic>
          <a:graphicData uri="http://schemas.openxmlformats.org/drawingml/2006/table">
            <a:tbl>
              <a:tblPr/>
              <a:tblGrid>
                <a:gridCol w="1097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4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定数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積分による定義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Julia で確認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π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半円の弧長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2 * quadgk(...)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e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面積が1の底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quadgk(1/t,1,e)=1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sin(π/6)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弧長が π/6 の点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→ 0.5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" name="Shape 17"/>
          <p:cNvSpPr/>
          <p:nvPr/>
        </p:nvSpPr>
        <p:spPr>
          <a:xfrm>
            <a:off x="6309360" y="4892040"/>
            <a:ext cx="5257800" cy="640080"/>
          </a:xfrm>
          <a:prstGeom prst="roundRect">
            <a:avLst>
              <a:gd name="adj" fmla="val 8571"/>
            </a:avLst>
          </a:prstGeom>
          <a:solidFill>
            <a:srgbClr val="FFF6E0"/>
          </a:solidFill>
          <a:ln w="9525">
            <a:solidFill>
              <a:srgbClr val="F2E3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1" name="Shape 18"/>
          <p:cNvSpPr/>
          <p:nvPr/>
        </p:nvSpPr>
        <p:spPr>
          <a:xfrm>
            <a:off x="6309360" y="4946904"/>
            <a:ext cx="45720" cy="530352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2" name="Text 19"/>
          <p:cNvSpPr/>
          <p:nvPr/>
        </p:nvSpPr>
        <p:spPr>
          <a:xfrm>
            <a:off x="6473952" y="4946904"/>
            <a:ext cx="492861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✅ 教科書の「証明なし」の事実を</a:t>
            </a: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計算で体験する</a:t>
            </a:r>
            <a:endParaRPr lang="en-US" sz="10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24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6502237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Julia 実践 ②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/>
              </a:rPr>
              <a:t>Julia 実践②：入試問題をモンテカルロで解く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17320"/>
            <a:ext cx="5349240" cy="1051560"/>
          </a:xfrm>
          <a:prstGeom prst="roundRect">
            <a:avLst>
              <a:gd name="adj" fmla="val 7826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2" name="Shape 10"/>
          <p:cNvSpPr/>
          <p:nvPr/>
        </p:nvSpPr>
        <p:spPr>
          <a:xfrm>
            <a:off x="673913" y="1527048"/>
            <a:ext cx="45720" cy="832104"/>
          </a:xfrm>
          <a:prstGeom prst="roundRect">
            <a:avLst>
              <a:gd name="adj" fmla="val 50000"/>
            </a:avLst>
          </a:prstGeom>
          <a:solidFill>
            <a:srgbClr val="C44536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1"/>
          <p:cNvSpPr/>
          <p:nvPr/>
        </p:nvSpPr>
        <p:spPr>
          <a:xfrm>
            <a:off x="829361" y="150876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浜松医科大学 2025年入試問題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829361" y="1801368"/>
            <a:ext cx="4946904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問題の核心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：6面体サイコロで一様分布を生成し、モンテカルロ法でπを推定せよ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09905" y="2606040"/>
            <a:ext cx="5349240" cy="2971800"/>
          </a:xfrm>
          <a:prstGeom prst="roundRect">
            <a:avLst>
              <a:gd name="adj" fmla="val 2769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4"/>
          <p:cNvSpPr/>
          <p:nvPr/>
        </p:nvSpPr>
        <p:spPr>
          <a:xfrm>
            <a:off x="774497" y="2715768"/>
            <a:ext cx="5020056" cy="2752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function dice_uniform()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while true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a, b = rand(1:6), rand(1:6)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v = (a - 1) * 6 + b   # 1〜36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v ≤ 32 &amp;&amp; return (v - 1) / 32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end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end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function estimate_pi(N)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inside = count(1:N) do _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x, y = dice_uniform(), dice_uniform()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x^2 + y^2 &lt; 1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end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4 * inside / N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end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6309360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8" name="Text 16"/>
          <p:cNvSpPr/>
          <p:nvPr/>
        </p:nvSpPr>
        <p:spPr>
          <a:xfrm>
            <a:off x="6492240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シミュレーション結果と洞察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309360" y="1783080"/>
            <a:ext cx="5257800" cy="1143000"/>
          </a:xfrm>
          <a:prstGeom prst="roundRect">
            <a:avLst>
              <a:gd name="adj" fmla="val 7200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0" name="Text 18"/>
          <p:cNvSpPr/>
          <p:nvPr/>
        </p:nvSpPr>
        <p:spPr>
          <a:xfrm>
            <a:off x="6473952" y="1892808"/>
            <a:ext cx="4928616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 =     1_000 → π ≈ 3.124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 =    10_000 → π ≈ 3.1488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 =   100_000 → π ≈ 3.14236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 = 1_000_000 → π ≈ 3.14103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6309360" y="3108960"/>
            <a:ext cx="5257800" cy="1554480"/>
          </a:xfrm>
          <a:prstGeom prst="roundRect">
            <a:avLst>
              <a:gd name="adj" fmla="val 5294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2" name="Shape 20"/>
          <p:cNvSpPr/>
          <p:nvPr/>
        </p:nvSpPr>
        <p:spPr>
          <a:xfrm>
            <a:off x="6373368" y="3218688"/>
            <a:ext cx="45720" cy="1335024"/>
          </a:xfrm>
          <a:prstGeom prst="roundRect">
            <a:avLst>
              <a:gd name="adj" fmla="val 50000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3" name="Text 21"/>
          <p:cNvSpPr/>
          <p:nvPr/>
        </p:nvSpPr>
        <p:spPr>
          <a:xfrm>
            <a:off x="6528816" y="3200400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⚠️ 「試行回数を増やせば精度が上がる」の限界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6528816" y="3493008"/>
            <a:ext cx="4855464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誤差は O(1/√N)：精度を10倍にするには試行回数を</a:t>
            </a:r>
            <a:r>
              <a:rPr lang="en-US" sz="10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100倍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必要とする → モンテカルロ法の本質的な限界を</a:t>
            </a:r>
            <a:r>
              <a:rPr lang="en-US" sz="10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入試問題を通じて実感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できる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309360" y="4846320"/>
            <a:ext cx="5257800" cy="731520"/>
          </a:xfrm>
          <a:prstGeom prst="roundRect">
            <a:avLst>
              <a:gd name="adj" fmla="val 7500"/>
            </a:avLst>
          </a:prstGeom>
          <a:solidFill>
            <a:srgbClr val="FFF6E0"/>
          </a:solidFill>
          <a:ln w="9525">
            <a:solidFill>
              <a:srgbClr val="F2E3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6" name="Shape 24"/>
          <p:cNvSpPr/>
          <p:nvPr/>
        </p:nvSpPr>
        <p:spPr>
          <a:xfrm>
            <a:off x="6309360" y="4901184"/>
            <a:ext cx="45720" cy="621792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7" name="Text 25"/>
          <p:cNvSpPr/>
          <p:nvPr/>
        </p:nvSpPr>
        <p:spPr>
          <a:xfrm>
            <a:off x="6473952" y="4901184"/>
            <a:ext cx="492861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🎓 入試問題を「プログラムで動かす」ことで数学的洞察が深まる授業実践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25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6773164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Julia 実践 ③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Julia 実践③：「差し支えない」の意味を確かめる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792785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/>
              </a:rPr>
              <a:t>標本標準偏差の期待値は σ に等しいか？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09905" y="1783080"/>
            <a:ext cx="5349240" cy="1920240"/>
          </a:xfrm>
          <a:prstGeom prst="roundRect">
            <a:avLst>
              <a:gd name="adj" fmla="val 4286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2"/>
          <p:cNvSpPr/>
          <p:nvPr/>
        </p:nvSpPr>
        <p:spPr>
          <a:xfrm>
            <a:off x="774497" y="1892808"/>
            <a:ext cx="5020056" cy="17007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using Statistics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母集団 N(0,1)，標本サイズ n=5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n, trials = 5, 100_000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results = [std(randn(n)) for _ in 1:trials]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println("E(S) ≈ ", mean(results)) # → 約 0.94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println("σ    = ", 1.0)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09905" y="3886200"/>
            <a:ext cx="5349240" cy="914400"/>
          </a:xfrm>
          <a:prstGeom prst="roundRect">
            <a:avLst>
              <a:gd name="adj" fmla="val 6000"/>
            </a:avLst>
          </a:prstGeom>
          <a:solidFill>
            <a:srgbClr val="FFF6E0"/>
          </a:solidFill>
          <a:ln w="9525">
            <a:solidFill>
              <a:srgbClr val="F2E3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6" name="Shape 14"/>
          <p:cNvSpPr/>
          <p:nvPr/>
        </p:nvSpPr>
        <p:spPr>
          <a:xfrm>
            <a:off x="609905" y="3941064"/>
            <a:ext cx="45720" cy="804672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5"/>
          <p:cNvSpPr/>
          <p:nvPr/>
        </p:nvSpPr>
        <p:spPr>
          <a:xfrm>
            <a:off x="774497" y="3941064"/>
            <a:ext cx="5020056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教科書：「大標本では差し支えない」</a:t>
            </a:r>
            <a:endParaRPr lang="en-US" sz="105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→ </a:t>
            </a:r>
            <a:endParaRPr lang="en-US" sz="105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小標本では E(S) ＜ σ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 が数値で明確に！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309360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9" name="Text 17"/>
          <p:cNvSpPr/>
          <p:nvPr/>
        </p:nvSpPr>
        <p:spPr>
          <a:xfrm>
            <a:off x="6492240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4"/>
              </a:rPr>
              <a:t>対数の近似値の危険性（Measurements.jl）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309360" y="1783080"/>
            <a:ext cx="5257800" cy="1920240"/>
          </a:xfrm>
          <a:prstGeom prst="roundRect">
            <a:avLst>
              <a:gd name="adj" fmla="val 4286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1" name="Text 19"/>
          <p:cNvSpPr/>
          <p:nvPr/>
        </p:nvSpPr>
        <p:spPr>
          <a:xfrm>
            <a:off x="6473952" y="1892808"/>
            <a:ext cx="4928616" cy="17007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using Measurements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6^700 の最高位問題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log₁₀(6) の誤差が 700 倍に増幅される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log6 = 0.77815 ± 0.000005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result = 700 * log6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println(result)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→ 544.705 ± 0.0035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小数部の不確実性が大きくなる！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6309360" y="3886200"/>
            <a:ext cx="5257800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3" name="Shape 21"/>
          <p:cNvSpPr/>
          <p:nvPr/>
        </p:nvSpPr>
        <p:spPr>
          <a:xfrm>
            <a:off x="6373368" y="3995928"/>
            <a:ext cx="45720" cy="101498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4" name="Text 22"/>
          <p:cNvSpPr/>
          <p:nvPr/>
        </p:nvSpPr>
        <p:spPr>
          <a:xfrm>
            <a:off x="6528816" y="3977640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🔍 Measurements.jl の力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528816" y="4270248"/>
            <a:ext cx="4855464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± 記法で誤差が自動伝播 → 「この近似値を使っても大丈夫か？」を</a:t>
            </a:r>
            <a:r>
              <a:rPr lang="en-US" sz="10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定量的に評価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できる</a:t>
            </a: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26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7044091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Julia 実践 ④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Julia 実践④：組合せ論と複素数変換の可視化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792785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/>
              </a:rPr>
              <a:t>円順列・数珠順列（バーンサイドの補題）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09905" y="1783080"/>
            <a:ext cx="5349240" cy="2468880"/>
          </a:xfrm>
          <a:prstGeom prst="roundRect">
            <a:avLst>
              <a:gd name="adj" fmla="val 3333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2"/>
          <p:cNvSpPr/>
          <p:nvPr/>
        </p:nvSpPr>
        <p:spPr>
          <a:xfrm>
            <a:off x="774497" y="1892808"/>
            <a:ext cx="5020056" cy="2249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using Combinatorics, Primes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赤4個・白6個の円順列を数える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function enkan(items)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n = sum(values(items))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total = sum(Primes.totient(k) *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multinomial([(v÷gcd(k,n) for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            (_,v) in items)...]...)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for k in 1:n) ÷ n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end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enkan({赤=&gt;4, 白=&gt;6}) → 22通り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juzu({赤=&gt;4, 白=&gt;6}) → 16通り（数珠）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609905" y="4434840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公式の検証を Julia でその場で確認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309360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5"/>
          <p:cNvSpPr/>
          <p:nvPr/>
        </p:nvSpPr>
        <p:spPr>
          <a:xfrm>
            <a:off x="6492240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4"/>
              </a:rPr>
              <a:t>複素数変換 f(z) = z(z+1) の可視化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309360" y="1783080"/>
            <a:ext cx="5257800" cy="1554480"/>
          </a:xfrm>
          <a:prstGeom prst="roundRect">
            <a:avLst>
              <a:gd name="adj" fmla="val 5294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9" name="Text 17"/>
          <p:cNvSpPr/>
          <p:nvPr/>
        </p:nvSpPr>
        <p:spPr>
          <a:xfrm>
            <a:off x="6473952" y="1892808"/>
            <a:ext cx="4928616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using CairoMakie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f(z) = z * (z + 1)  # 臨界点 z = -1/2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格子点を変換して描画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xs = range(-1.5, 1.5, length=30)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ys = range(-1.5, 1.5, length=30)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6309360" y="352044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1" name="Shape 19"/>
          <p:cNvSpPr/>
          <p:nvPr/>
        </p:nvSpPr>
        <p:spPr>
          <a:xfrm>
            <a:off x="6373368" y="3630168"/>
            <a:ext cx="45720" cy="1517904"/>
          </a:xfrm>
          <a:prstGeom prst="roundRect">
            <a:avLst>
              <a:gd name="adj" fmla="val 50000"/>
            </a:avLst>
          </a:prstGeom>
          <a:solidFill>
            <a:srgbClr val="7E4DA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2" name="Text 20"/>
          <p:cNvSpPr/>
          <p:nvPr/>
        </p:nvSpPr>
        <p:spPr>
          <a:xfrm>
            <a:off x="6528816" y="3611880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🎨 CairoMakie で格子の変換を描画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537960" y="3931920"/>
            <a:ext cx="48006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7E4DA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横線 → 曲線に変換される様子を可視化</a:t>
            </a:r>
            <a:endParaRPr lang="en-US" sz="95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7E4DA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臨界点 z = −1/2 付近の「折りたたみ」が視覚的に理解できる</a:t>
            </a:r>
            <a:endParaRPr lang="en-US" sz="95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7E4DA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複素関数論の「等角写像」の直感を養う</a:t>
            </a:r>
            <a:endParaRPr lang="en-US" sz="9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27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7315017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Julia 実践 ⑤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/>
              </a:rPr>
              <a:t>Julia 実践⑤：生徒データのクラスタリング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792785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40人のテスト結果を分析する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09905" y="1783080"/>
            <a:ext cx="5349240" cy="2331720"/>
          </a:xfrm>
          <a:prstGeom prst="roundRect">
            <a:avLst>
              <a:gd name="adj" fmla="val 3529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2"/>
          <p:cNvSpPr/>
          <p:nvPr/>
        </p:nvSpPr>
        <p:spPr>
          <a:xfrm>
            <a:off x="774497" y="1892808"/>
            <a:ext cx="5020056" cy="2112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using Clustering, CairoMakie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数学・英語の点数（模擬データ）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scores = rand_student_scores(40)  # 省略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k-means クラスタリング（3群）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result = kmeans(scores, 3)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labels = assignments(result)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DBSCAN（密度ベース）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db = dbscan(scores, 0.5, 5)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309360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4"/>
          <p:cNvSpPr/>
          <p:nvPr/>
        </p:nvSpPr>
        <p:spPr>
          <a:xfrm>
            <a:off x="6492240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4つのクラスタリング手法を比較</a:t>
            </a:r>
            <a:endParaRPr lang="en-US" sz="1250" dirty="0"/>
          </a:p>
        </p:txBody>
      </p:sp>
      <p:graphicFrame>
        <p:nvGraphicFramePr>
          <p:cNvPr id="2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309360" y="1783080"/>
          <a:ext cx="5257800" cy="1272540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8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手法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特徴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授業での活用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k-means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群数を指定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習熟度別指導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DBSCAN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密度ベース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孤立した生徒の発見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階層型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樹形図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類似度の可視化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GMM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確率的所属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境界の曖昧な分類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" name="Shape 15"/>
          <p:cNvSpPr/>
          <p:nvPr/>
        </p:nvSpPr>
        <p:spPr>
          <a:xfrm>
            <a:off x="6309360" y="4206240"/>
            <a:ext cx="5257800" cy="1188720"/>
          </a:xfrm>
          <a:prstGeom prst="roundRect">
            <a:avLst>
              <a:gd name="adj" fmla="val 6923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9" name="Shape 16"/>
          <p:cNvSpPr/>
          <p:nvPr/>
        </p:nvSpPr>
        <p:spPr>
          <a:xfrm>
            <a:off x="6373368" y="4315968"/>
            <a:ext cx="45720" cy="969264"/>
          </a:xfrm>
          <a:prstGeom prst="roundRect">
            <a:avLst>
              <a:gd name="adj" fmla="val 50000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0" name="Text 17"/>
          <p:cNvSpPr/>
          <p:nvPr/>
        </p:nvSpPr>
        <p:spPr>
          <a:xfrm>
            <a:off x="6528816" y="4297680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🏫 教育的意義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6528816" y="4590288"/>
            <a:ext cx="485546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「どの手法が正しいか」でなく「</a:t>
            </a:r>
            <a:r>
              <a:rPr lang="en-US" sz="10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目的に応じた手法の選択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」を学ぶ ― データサイエンスの本質</a:t>
            </a:r>
            <a:endParaRPr lang="en-US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28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7585944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活用事例 ― Julia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/>
              </a:rPr>
              <a:t>Julia の強み：数式をそのままコードに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792785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LaTeX 形式でのUnicode入力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09905" y="1783080"/>
            <a:ext cx="5349240" cy="2926080"/>
          </a:xfrm>
          <a:prstGeom prst="roundRect">
            <a:avLst>
              <a:gd name="adj" fmla="val 2813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2"/>
          <p:cNvSpPr/>
          <p:nvPr/>
        </p:nvSpPr>
        <p:spPr>
          <a:xfrm>
            <a:off x="774497" y="1892808"/>
            <a:ext cx="5020056" cy="2706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\pi&lt;Tab&gt; で入力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π ≈ 3.14159265358979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\theta&lt;Tab&gt;, \alpha&lt;Tab&gt;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θ = π/6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α = sin(θ)   # → 0.5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集合記号・演算子も入力可能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∑(x for x in 1:10)   # \sum&lt;Tab&gt;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∈, ∉, ⊆, ∪, ∩        # 集合記号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≤, ≥, ≠, ≈           # 比較演算子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6309360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4"/>
          <p:cNvSpPr/>
          <p:nvPr/>
        </p:nvSpPr>
        <p:spPr>
          <a:xfrm>
            <a:off x="6492240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数学との対応がほぼ 1:1</a:t>
            </a:r>
            <a:endParaRPr lang="en-US" sz="1250" dirty="0"/>
          </a:p>
        </p:txBody>
      </p:sp>
      <p:graphicFrame>
        <p:nvGraphicFramePr>
          <p:cNvPr id="2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309360" y="1783080"/>
          <a:ext cx="5257800" cy="1572768"/>
        </p:xfrm>
        <a:graphic>
          <a:graphicData uri="http://schemas.openxmlformats.org/drawingml/2006/table">
            <a:tbl>
              <a:tblPr/>
              <a:tblGrid>
                <a:gridCol w="2606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数学の記法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Julia コード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π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π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θ = π/6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θ = π/6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Σₖ₌₁ⁿ k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sum(1:n)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∀x ∈ S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all(x -&gt; f(x), S)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√2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√2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8" name="Shape 15"/>
          <p:cNvSpPr/>
          <p:nvPr/>
        </p:nvSpPr>
        <p:spPr>
          <a:xfrm>
            <a:off x="6309360" y="4343400"/>
            <a:ext cx="5257800" cy="1143000"/>
          </a:xfrm>
          <a:prstGeom prst="roundRect">
            <a:avLst>
              <a:gd name="adj" fmla="val 7200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9" name="Shape 16"/>
          <p:cNvSpPr/>
          <p:nvPr/>
        </p:nvSpPr>
        <p:spPr>
          <a:xfrm>
            <a:off x="6373368" y="4453128"/>
            <a:ext cx="45720" cy="923544"/>
          </a:xfrm>
          <a:prstGeom prst="roundRect">
            <a:avLst>
              <a:gd name="adj" fmla="val 50000"/>
            </a:avLst>
          </a:prstGeom>
          <a:solidFill>
            <a:srgbClr val="2E9E5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0" name="Text 17"/>
          <p:cNvSpPr/>
          <p:nvPr/>
        </p:nvSpPr>
        <p:spPr>
          <a:xfrm>
            <a:off x="6528816" y="4434840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✅ 生徒にとっての利点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6528816" y="4727448"/>
            <a:ext cx="4855464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数学ノートの記法に近いコードを書ける → </a:t>
            </a:r>
            <a:r>
              <a:rPr lang="en-US" sz="10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「翻訳」の壁が低い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 → 数学的思考をそのまま表現できる</a:t>
            </a:r>
            <a:endParaRPr lang="en-US" sz="1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29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7856870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活用事例 ― Typst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Typst の活用 ― 数学テスト作成の実践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792785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テスト作成の全体像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09905" y="1783080"/>
            <a:ext cx="5349240" cy="3291840"/>
          </a:xfrm>
          <a:prstGeom prst="roundRect">
            <a:avLst>
              <a:gd name="adj" fmla="val 2500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2"/>
          <p:cNvSpPr/>
          <p:nvPr/>
        </p:nvSpPr>
        <p:spPr>
          <a:xfrm>
            <a:off x="774497" y="1892808"/>
            <a:ext cx="5020056" cy="3072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ページ・フォント設定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#set page(paper: "jis-b4",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flipped: true)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#set text(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font: ("New Computer Modern",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"BIZ UDPMincho"),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size: 10pt, lang: "ja")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問題番号の設定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#set heading(numbering: "1. ")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2段組レイアウト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#columns(2)[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= 次の問いに答えよ。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+ $7x - 5y = 1$ を解け。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]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309360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4"/>
          <p:cNvSpPr/>
          <p:nvPr/>
        </p:nvSpPr>
        <p:spPr>
          <a:xfrm>
            <a:off x="6492240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Typst で実現したこと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309360" y="1783080"/>
            <a:ext cx="5257800" cy="1005840"/>
          </a:xfrm>
          <a:prstGeom prst="roundRect">
            <a:avLst>
              <a:gd name="adj" fmla="val 8182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8" name="Shape 16"/>
          <p:cNvSpPr/>
          <p:nvPr/>
        </p:nvSpPr>
        <p:spPr>
          <a:xfrm>
            <a:off x="6373368" y="1892808"/>
            <a:ext cx="45720" cy="78638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9" name="Text 17"/>
          <p:cNvSpPr/>
          <p:nvPr/>
        </p:nvSpPr>
        <p:spPr>
          <a:xfrm>
            <a:off x="6528816" y="1874520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問題用紙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6528816" y="2167128"/>
            <a:ext cx="485546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B4横置き・2段組 ― 美しい数式を高速コンパイル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309360" y="2926080"/>
            <a:ext cx="5257800" cy="1005840"/>
          </a:xfrm>
          <a:prstGeom prst="roundRect">
            <a:avLst>
              <a:gd name="adj" fmla="val 8182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2" name="Shape 20"/>
          <p:cNvSpPr/>
          <p:nvPr/>
        </p:nvSpPr>
        <p:spPr>
          <a:xfrm>
            <a:off x="6373368" y="3035808"/>
            <a:ext cx="45720" cy="78638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3" name="Text 21"/>
          <p:cNvSpPr/>
          <p:nvPr/>
        </p:nvSpPr>
        <p:spPr>
          <a:xfrm>
            <a:off x="6528816" y="3017520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解答用紙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6528816" y="3310128"/>
            <a:ext cx="485546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設問ごとに解答欄を枠で区切り、レイアウトが自由自在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6309360" y="4069080"/>
            <a:ext cx="5257800" cy="1005840"/>
          </a:xfrm>
          <a:prstGeom prst="roundRect">
            <a:avLst>
              <a:gd name="adj" fmla="val 8182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6" name="Shape 24"/>
          <p:cNvSpPr/>
          <p:nvPr/>
        </p:nvSpPr>
        <p:spPr>
          <a:xfrm>
            <a:off x="6373368" y="4178808"/>
            <a:ext cx="45720" cy="786384"/>
          </a:xfrm>
          <a:prstGeom prst="roundRect">
            <a:avLst>
              <a:gd name="adj" fmla="val 50000"/>
            </a:avLst>
          </a:prstGeom>
          <a:solidFill>
            <a:srgbClr val="7E4DA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7" name="Text 25"/>
          <p:cNvSpPr/>
          <p:nvPr/>
        </p:nvSpPr>
        <p:spPr>
          <a:xfrm>
            <a:off x="6528816" y="4160520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解答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6528816" y="4453128"/>
            <a:ext cx="485546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解答用紙に解答を重ねる形式 ― </a:t>
            </a: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1ソースから3種類の印刷物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6309360" y="5212080"/>
            <a:ext cx="5257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📖 Zenn 記事：</a:t>
            </a:r>
            <a:r>
              <a:rPr lang="en-US" sz="1000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数学テスト作成の実践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3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812780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16243D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AGENDA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本日の内容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本日の内容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63040"/>
            <a:ext cx="534924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2" name="Shape 10"/>
          <p:cNvSpPr/>
          <p:nvPr/>
        </p:nvSpPr>
        <p:spPr>
          <a:xfrm>
            <a:off x="609905" y="1600200"/>
            <a:ext cx="64008" cy="1920240"/>
          </a:xfrm>
          <a:prstGeom prst="rect">
            <a:avLst/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3" name="Shape 11"/>
          <p:cNvSpPr/>
          <p:nvPr/>
        </p:nvSpPr>
        <p:spPr>
          <a:xfrm>
            <a:off x="884225" y="1719072"/>
            <a:ext cx="457200" cy="457200"/>
          </a:xfrm>
          <a:prstGeom prst="roundRect">
            <a:avLst>
              <a:gd name="adj" fmla="val 24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2"/>
          <p:cNvSpPr/>
          <p:nvPr/>
        </p:nvSpPr>
        <p:spPr>
          <a:xfrm>
            <a:off x="884225" y="17190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478585" y="1700784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1 ・ 20分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78585" y="1920240"/>
            <a:ext cx="4251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数学教師としての教材作成遍歴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884225" y="2560320"/>
            <a:ext cx="4800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2000年から2024年まで――Canvas・LaTeX・Julia・Typst、ツールの変遷30年を振り返る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233465" y="1463040"/>
            <a:ext cx="534924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9" name="Shape 17"/>
          <p:cNvSpPr/>
          <p:nvPr/>
        </p:nvSpPr>
        <p:spPr>
          <a:xfrm>
            <a:off x="6233465" y="1600200"/>
            <a:ext cx="64008" cy="1920240"/>
          </a:xfrm>
          <a:prstGeom prst="rect">
            <a:avLst/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0" name="Shape 18"/>
          <p:cNvSpPr/>
          <p:nvPr/>
        </p:nvSpPr>
        <p:spPr>
          <a:xfrm>
            <a:off x="6507785" y="1719072"/>
            <a:ext cx="457200" cy="457200"/>
          </a:xfrm>
          <a:prstGeom prst="roundRect">
            <a:avLst>
              <a:gd name="adj" fmla="val 24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1" name="Text 19"/>
          <p:cNvSpPr/>
          <p:nvPr/>
        </p:nvSpPr>
        <p:spPr>
          <a:xfrm>
            <a:off x="6507785" y="17190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7102145" y="1700784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 ・ 25分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7102145" y="1920240"/>
            <a:ext cx="4251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LaTeX・Julia・GitHub・Zenn・Typst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507785" y="2560320"/>
            <a:ext cx="4800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各ツールの授業・教材への具体的な活用事例を紹介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609905" y="3886200"/>
            <a:ext cx="534924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6" name="Shape 24"/>
          <p:cNvSpPr/>
          <p:nvPr/>
        </p:nvSpPr>
        <p:spPr>
          <a:xfrm>
            <a:off x="609905" y="4023360"/>
            <a:ext cx="64008" cy="1920240"/>
          </a:xfrm>
          <a:prstGeom prst="rect">
            <a:avLst/>
          </a:prstGeom>
          <a:solidFill>
            <a:srgbClr val="7E4DA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7" name="Shape 25"/>
          <p:cNvSpPr/>
          <p:nvPr/>
        </p:nvSpPr>
        <p:spPr>
          <a:xfrm>
            <a:off x="884225" y="4142232"/>
            <a:ext cx="457200" cy="457200"/>
          </a:xfrm>
          <a:prstGeom prst="roundRect">
            <a:avLst>
              <a:gd name="adj" fmla="val 24000"/>
            </a:avLst>
          </a:prstGeom>
          <a:solidFill>
            <a:srgbClr val="7E4DA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8" name="Text 26"/>
          <p:cNvSpPr/>
          <p:nvPr/>
        </p:nvSpPr>
        <p:spPr>
          <a:xfrm>
            <a:off x="884225" y="41422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3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1478585" y="4123944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3 ・ 25分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478585" y="4343400"/>
            <a:ext cx="4251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生成AIと数学教育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884225" y="4983480"/>
            <a:ext cx="4800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可能性・リスク・AI時代の数学教育のあり方を考える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6233465" y="3886200"/>
            <a:ext cx="534924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33" name="Shape 31"/>
          <p:cNvSpPr/>
          <p:nvPr/>
        </p:nvSpPr>
        <p:spPr>
          <a:xfrm>
            <a:off x="6233465" y="4023360"/>
            <a:ext cx="64008" cy="192024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4" name="Shape 32"/>
          <p:cNvSpPr/>
          <p:nvPr/>
        </p:nvSpPr>
        <p:spPr>
          <a:xfrm>
            <a:off x="6507785" y="4142232"/>
            <a:ext cx="457200" cy="457200"/>
          </a:xfrm>
          <a:prstGeom prst="roundRect">
            <a:avLst>
              <a:gd name="adj" fmla="val 24000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5" name="Text 33"/>
          <p:cNvSpPr/>
          <p:nvPr/>
        </p:nvSpPr>
        <p:spPr>
          <a:xfrm>
            <a:off x="6507785" y="41422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4</a:t>
            </a:r>
            <a:endParaRPr lang="en-US" sz="1700" dirty="0"/>
          </a:p>
        </p:txBody>
      </p:sp>
      <p:sp>
        <p:nvSpPr>
          <p:cNvPr id="36" name="Text 34"/>
          <p:cNvSpPr/>
          <p:nvPr/>
        </p:nvSpPr>
        <p:spPr>
          <a:xfrm>
            <a:off x="7102145" y="4123944"/>
            <a:ext cx="4251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4 ・ 15分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7102145" y="4343400"/>
            <a:ext cx="4251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Q &amp; A</a:t>
            </a:r>
            <a:endParaRPr lang="en-US" sz="1350" dirty="0"/>
          </a:p>
        </p:txBody>
      </p:sp>
      <p:sp>
        <p:nvSpPr>
          <p:cNvPr id="38" name="Text 36"/>
          <p:cNvSpPr/>
          <p:nvPr/>
        </p:nvSpPr>
        <p:spPr>
          <a:xfrm>
            <a:off x="6507785" y="4983480"/>
            <a:ext cx="4800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私の方が色々聞きたいです！</a:t>
            </a:r>
            <a:endParaRPr lang="en-US" sz="10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30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8127797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活用事例 ― Typst × CeTZ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Typst × CeTZ：Zenn 連載記事シリーズ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Text 9"/>
          <p:cNvSpPr/>
          <p:nvPr/>
        </p:nvSpPr>
        <p:spPr>
          <a:xfrm>
            <a:off x="609905" y="137160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2024年6月の Typst 移行後、実践記録を Zenn に公開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09905" y="1783080"/>
            <a:ext cx="5349240" cy="1280160"/>
          </a:xfrm>
          <a:prstGeom prst="roundRect">
            <a:avLst>
              <a:gd name="adj" fmla="val 6429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3" name="Shape 11"/>
          <p:cNvSpPr/>
          <p:nvPr/>
        </p:nvSpPr>
        <p:spPr>
          <a:xfrm>
            <a:off x="673913" y="1892808"/>
            <a:ext cx="45720" cy="106070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2"/>
          <p:cNvSpPr/>
          <p:nvPr/>
        </p:nvSpPr>
        <p:spPr>
          <a:xfrm>
            <a:off x="829361" y="1892808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u="sng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📄 共通テスト数学テンプレート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829361" y="2221992"/>
            <a:ext cx="4937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解答欄・丸囲み数字・選択肢番号を Typst で再現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233465" y="1783080"/>
            <a:ext cx="5349240" cy="1280160"/>
          </a:xfrm>
          <a:prstGeom prst="roundRect">
            <a:avLst>
              <a:gd name="adj" fmla="val 6429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7" name="Shape 15"/>
          <p:cNvSpPr/>
          <p:nvPr/>
        </p:nvSpPr>
        <p:spPr>
          <a:xfrm>
            <a:off x="6297473" y="1892808"/>
            <a:ext cx="45720" cy="106070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8" name="Text 16"/>
          <p:cNvSpPr/>
          <p:nvPr/>
        </p:nvSpPr>
        <p:spPr>
          <a:xfrm>
            <a:off x="6452921" y="1892808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u="sng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📐 CeTZ で正方形の面積問題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452921" y="2221992"/>
            <a:ext cx="4937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AP=5, BP=3, CP=7 の幾何図形を自動描画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09905" y="3246120"/>
            <a:ext cx="5349240" cy="1280160"/>
          </a:xfrm>
          <a:prstGeom prst="roundRect">
            <a:avLst>
              <a:gd name="adj" fmla="val 6429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1" name="Shape 19"/>
          <p:cNvSpPr/>
          <p:nvPr/>
        </p:nvSpPr>
        <p:spPr>
          <a:xfrm>
            <a:off x="673913" y="3355848"/>
            <a:ext cx="45720" cy="1060704"/>
          </a:xfrm>
          <a:prstGeom prst="roundRect">
            <a:avLst>
              <a:gd name="adj" fmla="val 50000"/>
            </a:avLst>
          </a:prstGeom>
          <a:solidFill>
            <a:srgbClr val="7E4DA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2" name="Text 20"/>
          <p:cNvSpPr/>
          <p:nvPr/>
        </p:nvSpPr>
        <p:spPr>
          <a:xfrm>
            <a:off x="829361" y="3355848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u="sng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🔵 CeTZ で円と直線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829361" y="3685032"/>
            <a:ext cx="4937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三角関数の最大・最小を座標平面で視覚化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233465" y="3246120"/>
            <a:ext cx="5349240" cy="1280160"/>
          </a:xfrm>
          <a:prstGeom prst="roundRect">
            <a:avLst>
              <a:gd name="adj" fmla="val 6429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5" name="Shape 23"/>
          <p:cNvSpPr/>
          <p:nvPr/>
        </p:nvSpPr>
        <p:spPr>
          <a:xfrm>
            <a:off x="6297473" y="3355848"/>
            <a:ext cx="45720" cy="1060704"/>
          </a:xfrm>
          <a:prstGeom prst="roundRect">
            <a:avLst>
              <a:gd name="adj" fmla="val 50000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6" name="Text 24"/>
          <p:cNvSpPr/>
          <p:nvPr/>
        </p:nvSpPr>
        <p:spPr>
          <a:xfrm>
            <a:off x="6452921" y="3355848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u="sng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📦 CeTZ で3D立方体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452921" y="3685032"/>
            <a:ext cx="4937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ortho() 関数で立体図形・証明問題を描画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09905" y="4709160"/>
            <a:ext cx="5349240" cy="1280160"/>
          </a:xfrm>
          <a:prstGeom prst="roundRect">
            <a:avLst>
              <a:gd name="adj" fmla="val 6429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9" name="Shape 27"/>
          <p:cNvSpPr/>
          <p:nvPr/>
        </p:nvSpPr>
        <p:spPr>
          <a:xfrm>
            <a:off x="673913" y="4818888"/>
            <a:ext cx="45720" cy="1060704"/>
          </a:xfrm>
          <a:prstGeom prst="roundRect">
            <a:avLst>
              <a:gd name="adj" fmla="val 50000"/>
            </a:avLst>
          </a:prstGeom>
          <a:solidFill>
            <a:srgbClr val="C44536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0" name="Text 28"/>
          <p:cNvSpPr/>
          <p:nvPr/>
        </p:nvSpPr>
        <p:spPr>
          <a:xfrm>
            <a:off x="829361" y="4818888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u="sng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🎯 CeTZ 遠近法の実装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829361" y="5148072"/>
            <a:ext cx="4937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perspective() 関数で奥行きのある立体表現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6233465" y="4709160"/>
            <a:ext cx="5349240" cy="1280160"/>
          </a:xfrm>
          <a:prstGeom prst="roundRect">
            <a:avLst>
              <a:gd name="adj" fmla="val 6429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33" name="Shape 31"/>
          <p:cNvSpPr/>
          <p:nvPr/>
        </p:nvSpPr>
        <p:spPr>
          <a:xfrm>
            <a:off x="6297473" y="4818888"/>
            <a:ext cx="45720" cy="1060704"/>
          </a:xfrm>
          <a:prstGeom prst="roundRect">
            <a:avLst>
              <a:gd name="adj" fmla="val 50000"/>
            </a:avLst>
          </a:prstGeom>
          <a:solidFill>
            <a:srgbClr val="2E9E5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4" name="Text 32"/>
          <p:cNvSpPr/>
          <p:nvPr/>
        </p:nvSpPr>
        <p:spPr>
          <a:xfrm>
            <a:off x="6452921" y="4818888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u="sng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📈 微分の増減表とグラフ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6452921" y="5148072"/>
            <a:ext cx="4937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曲線矢印で凹凸を表現する美しい増減表</a:t>
            </a:r>
            <a:endParaRPr lang="en-US" sz="1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31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8398723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Typst 実践 ①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/>
              </a:rPr>
              <a:t>Typst 実践①：共通テスト数学テンプレート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792785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Claude Code と協働で開発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09905" y="1783080"/>
            <a:ext cx="5349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共通テスト形式の再現を目指し、Claude Code と対話しながらテンプレートを構築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09905" y="2377440"/>
            <a:ext cx="5349240" cy="3017520"/>
          </a:xfrm>
          <a:prstGeom prst="roundRect">
            <a:avLst>
              <a:gd name="adj" fmla="val 2727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5" name="Text 13"/>
          <p:cNvSpPr/>
          <p:nvPr/>
        </p:nvSpPr>
        <p:spPr>
          <a:xfrm>
            <a:off x="774497" y="2487168"/>
            <a:ext cx="5020056" cy="2798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解答欄（マーク式）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#let answer-box(n) = box(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width: 1.5em, height: 1.5em,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stroke: 0.8pt,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align(center+horizon)[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#circle(radius: 0.6em)[#n]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]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選択肢番号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#let choice(n) = circle(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radius: 0.6em, stroke: 0.5pt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)[#n]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6309360" y="1417320"/>
            <a:ext cx="5257800" cy="2651760"/>
          </a:xfrm>
          <a:prstGeom prst="roundRect">
            <a:avLst>
              <a:gd name="adj" fmla="val 3103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7" name="Shape 15"/>
          <p:cNvSpPr/>
          <p:nvPr/>
        </p:nvSpPr>
        <p:spPr>
          <a:xfrm>
            <a:off x="6373368" y="1527048"/>
            <a:ext cx="45720" cy="243230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8" name="Text 16"/>
          <p:cNvSpPr/>
          <p:nvPr/>
        </p:nvSpPr>
        <p:spPr>
          <a:xfrm>
            <a:off x="6528816" y="1508760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実装した機能</a:t>
            </a:r>
            <a:endParaRPr lang="en-US" sz="1150" dirty="0"/>
          </a:p>
        </p:txBody>
      </p:sp>
      <p:graphicFrame>
        <p:nvGraphicFramePr>
          <p:cNvPr id="3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37960" y="1874520"/>
          <a:ext cx="4800600" cy="1728216"/>
        </p:xfrm>
        <a:graphic>
          <a:graphicData uri="http://schemas.openxmlformats.org/drawingml/2006/table">
            <a:tbl>
              <a:tblPr/>
              <a:tblGrid>
                <a:gridCol w="1737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3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機能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内容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answer-box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解答用マス目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choice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丸囲み選択肢番号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circle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丸囲み数字（①②③）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question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問題番号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notice-box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注意書きボックス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dialogue-box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会話形式の問題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" name="Shape 17"/>
          <p:cNvSpPr/>
          <p:nvPr/>
        </p:nvSpPr>
        <p:spPr>
          <a:xfrm>
            <a:off x="6309360" y="4343400"/>
            <a:ext cx="5257800" cy="914400"/>
          </a:xfrm>
          <a:prstGeom prst="roundRect">
            <a:avLst>
              <a:gd name="adj" fmla="val 6000"/>
            </a:avLst>
          </a:prstGeom>
          <a:solidFill>
            <a:srgbClr val="FFF6E0"/>
          </a:solidFill>
          <a:ln w="9525">
            <a:solidFill>
              <a:srgbClr val="F2E3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1" name="Shape 18"/>
          <p:cNvSpPr/>
          <p:nvPr/>
        </p:nvSpPr>
        <p:spPr>
          <a:xfrm>
            <a:off x="6309360" y="4398264"/>
            <a:ext cx="45720" cy="804672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2" name="Text 19"/>
          <p:cNvSpPr/>
          <p:nvPr/>
        </p:nvSpPr>
        <p:spPr>
          <a:xfrm>
            <a:off x="6473952" y="4398264"/>
            <a:ext cx="4928616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LaTeX の exam クラスに相当する機能を Typst で一から設計</a:t>
            </a:r>
            <a:endParaRPr lang="en-US" sz="100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→ </a:t>
            </a:r>
            <a:endParaRPr lang="en-US" sz="100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0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Typst Advent Calendar 2025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 に掲載</a:t>
            </a:r>
            <a:endParaRPr lang="en-US" sz="1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32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8669650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Typst 実践 ②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/>
              </a:rPr>
              <a:t>Typst 実践②：CeTZ で幾何学図形（正方形）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792785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問題設定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09905" y="1783080"/>
            <a:ext cx="5349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正方形 ABCD の内部に点 P があり、
</a:t>
            </a:r>
            <a:r>
              <a:rPr lang="en-US" sz="1400" i="1" dirty="0">
                <a:solidFill>
                  <a:srgbClr val="16243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AP = 5,  BP = 3,  CP = 7
</a:t>
            </a: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正方形の面積を求めよ。（答：58）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09905" y="30861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5" name="Text 13"/>
          <p:cNvSpPr/>
          <p:nvPr/>
        </p:nvSpPr>
        <p:spPr>
          <a:xfrm>
            <a:off x="792785" y="30175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CeTZ で自動描画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09905" y="3383280"/>
            <a:ext cx="5349240" cy="2194560"/>
          </a:xfrm>
          <a:prstGeom prst="roundRect">
            <a:avLst>
              <a:gd name="adj" fmla="val 3750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5"/>
          <p:cNvSpPr/>
          <p:nvPr/>
        </p:nvSpPr>
        <p:spPr>
          <a:xfrm>
            <a:off x="774497" y="3493008"/>
            <a:ext cx="5020056" cy="1975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#import "@preview/cetz:0.4.2"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#cetz.canvas(length: 2.0cm, {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import cetz.draw: *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// 正規化で点Pの座標を計算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line("A","B","C","D","A")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line("A","P"); line("B","P")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line("C","P"); line("D","P")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content("P", anchor:"east")[P]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})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6309360" y="141732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9" name="Shape 17"/>
          <p:cNvSpPr/>
          <p:nvPr/>
        </p:nvSpPr>
        <p:spPr>
          <a:xfrm>
            <a:off x="6373368" y="1527048"/>
            <a:ext cx="45720" cy="151790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0" name="Text 18"/>
          <p:cNvSpPr/>
          <p:nvPr/>
        </p:nvSpPr>
        <p:spPr>
          <a:xfrm>
            <a:off x="6528816" y="1508760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コードで図形が描ける！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537960" y="1828800"/>
            <a:ext cx="48006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数値を変えれば図が自動で変わる</a:t>
            </a:r>
            <a:endParaRPr lang="en-US" sz="10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直角マーク・ラベルの位置も計算</a:t>
            </a:r>
            <a:endParaRPr lang="en-US" sz="10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LaTeXのepsファイル不要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309360" y="3291840"/>
            <a:ext cx="5257800" cy="1005840"/>
          </a:xfrm>
          <a:prstGeom prst="roundRect">
            <a:avLst>
              <a:gd name="adj" fmla="val 8182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3" name="Shape 21"/>
          <p:cNvSpPr/>
          <p:nvPr/>
        </p:nvSpPr>
        <p:spPr>
          <a:xfrm>
            <a:off x="6373368" y="3401568"/>
            <a:ext cx="45720" cy="78638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4" name="Text 22"/>
          <p:cNvSpPr/>
          <p:nvPr/>
        </p:nvSpPr>
        <p:spPr>
          <a:xfrm>
            <a:off x="6528816" y="3383280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テスト問題への応用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528816" y="3675888"/>
            <a:ext cx="485546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幾何問題の図を Typst コード1つで生成 ― 問題・解答・図を同一ソースで管理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6309360" y="4480560"/>
            <a:ext cx="5257800" cy="731520"/>
          </a:xfrm>
          <a:prstGeom prst="roundRect">
            <a:avLst>
              <a:gd name="adj" fmla="val 7500"/>
            </a:avLst>
          </a:prstGeom>
          <a:solidFill>
            <a:srgbClr val="FFF6E0"/>
          </a:solidFill>
          <a:ln w="9525">
            <a:solidFill>
              <a:srgbClr val="F2E3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7" name="Shape 25"/>
          <p:cNvSpPr/>
          <p:nvPr/>
        </p:nvSpPr>
        <p:spPr>
          <a:xfrm>
            <a:off x="6309360" y="4535424"/>
            <a:ext cx="45720" cy="621792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8" name="Text 26"/>
          <p:cNvSpPr/>
          <p:nvPr/>
        </p:nvSpPr>
        <p:spPr>
          <a:xfrm>
            <a:off x="6473952" y="4535424"/>
            <a:ext cx="492861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normalize() 関数で方向ベクトルを計算 → 比例した座標を自動配置</a:t>
            </a:r>
            <a:endParaRPr lang="en-US" sz="1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33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8940576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Typst 実践 ③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/>
              </a:rPr>
              <a:t>Typst 実践③：CeTZ で座標平面（円・直線）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792785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問題：三角関数の最大・最小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09905" y="178308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400" i="1" dirty="0">
                <a:solidFill>
                  <a:srgbClr val="16243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sin θ − cos θ の最大・最小を求めよ
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ただし sin²θ + 2 sin θ cos θ ≤ 1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1097280" y="2834640"/>
            <a:ext cx="4389120" cy="1188720"/>
          </a:xfrm>
          <a:prstGeom prst="roundRect">
            <a:avLst>
              <a:gd name="adj" fmla="val 6923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5" name="Text 13"/>
          <p:cNvSpPr/>
          <p:nvPr/>
        </p:nvSpPr>
        <p:spPr>
          <a:xfrm>
            <a:off x="1097280" y="297180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答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1097280" y="329184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16243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−1 ≤ sin θ − cos θ ≤ √7 / 2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6309360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8" name="Text 16"/>
          <p:cNvSpPr/>
          <p:nvPr/>
        </p:nvSpPr>
        <p:spPr>
          <a:xfrm>
            <a:off x="6492240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CeTZ で単位円と条件領域を描画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309360" y="1783080"/>
            <a:ext cx="5257800" cy="2651760"/>
          </a:xfrm>
          <a:prstGeom prst="roundRect">
            <a:avLst>
              <a:gd name="adj" fmla="val 3103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0" name="Text 18"/>
          <p:cNvSpPr/>
          <p:nvPr/>
        </p:nvSpPr>
        <p:spPr>
          <a:xfrm>
            <a:off x="6473952" y="1892808"/>
            <a:ext cx="4928616" cy="2432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単位円（赤い半円）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arc((-1,0), start: 180deg, stop: 0deg,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radius: 1, stroke: red)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条件領域（水色で塗りつぶし）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arc((0,-1), start: 270deg, stop: 90deg,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radius: 1,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fill: rgb(200,240,255,150),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stroke: blue)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最大・最小を与える直線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line((-1.5,-0.5),(1.5,0.5))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309360" y="4617720"/>
            <a:ext cx="5257800" cy="868680"/>
          </a:xfrm>
          <a:prstGeom prst="roundRect">
            <a:avLst>
              <a:gd name="adj" fmla="val 9474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2" name="Shape 20"/>
          <p:cNvSpPr/>
          <p:nvPr/>
        </p:nvSpPr>
        <p:spPr>
          <a:xfrm>
            <a:off x="6373368" y="4727448"/>
            <a:ext cx="45720" cy="649224"/>
          </a:xfrm>
          <a:prstGeom prst="roundRect">
            <a:avLst>
              <a:gd name="adj" fmla="val 50000"/>
            </a:avLst>
          </a:prstGeom>
          <a:solidFill>
            <a:srgbClr val="7E4DA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3" name="Text 21"/>
          <p:cNvSpPr/>
          <p:nvPr/>
        </p:nvSpPr>
        <p:spPr>
          <a:xfrm>
            <a:off x="6528816" y="4709160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6528816" y="5001768"/>
            <a:ext cx="4855464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座標平面・円・条件領域を数値で記述 → </a:t>
            </a: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美しい図が完成</a:t>
            </a:r>
            <a:endParaRPr lang="en-US" sz="10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34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9211503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Typst 実践 ④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/>
              </a:rPr>
              <a:t>Typst 実践④：CeTZ で3D立方体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792785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問題：立体図形の証明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09905" y="1783080"/>
            <a:ext cx="5349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立方体 ABCD-EFGH において、対角線 AG は平面 BDE に垂直であることを証明せよ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09905" y="2377440"/>
            <a:ext cx="5349240" cy="3200400"/>
          </a:xfrm>
          <a:prstGeom prst="roundRect">
            <a:avLst>
              <a:gd name="adj" fmla="val 2571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5" name="Text 13"/>
          <p:cNvSpPr/>
          <p:nvPr/>
        </p:nvSpPr>
        <p:spPr>
          <a:xfrm>
            <a:off x="774497" y="2487168"/>
            <a:ext cx="5020056" cy="2980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#import "@preview/cetz:0.4.2"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#cetz.canvas({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import cetz.draw: *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ortho(x: 20deg, y: 30deg, {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// 3D座標 (x,y,z) で頂点を定義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line((0,0,0),(1,0,0))  // AB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line((0,0,0),(0,1,0))  // AD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// 隠れた辺は破線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line((0,0,0),(0,0,1),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stroke: (dash: "dotted"))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// 平面BDEを半透明で表示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fill(aqua.transparentize(70%))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})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})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6309360" y="1417320"/>
            <a:ext cx="5257800" cy="1005840"/>
          </a:xfrm>
          <a:prstGeom prst="roundRect">
            <a:avLst>
              <a:gd name="adj" fmla="val 8182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7" name="Shape 15"/>
          <p:cNvSpPr/>
          <p:nvPr/>
        </p:nvSpPr>
        <p:spPr>
          <a:xfrm>
            <a:off x="6373368" y="1527048"/>
            <a:ext cx="45720" cy="786384"/>
          </a:xfrm>
          <a:prstGeom prst="roundRect">
            <a:avLst>
              <a:gd name="adj" fmla="val 50000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8" name="Text 16"/>
          <p:cNvSpPr/>
          <p:nvPr/>
        </p:nvSpPr>
        <p:spPr>
          <a:xfrm>
            <a:off x="6528816" y="1508760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ortho(x:20deg, y:30deg) で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528816" y="1801368"/>
            <a:ext cx="485546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数学の教科書と同じ</a:t>
            </a: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斜投影図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309360" y="2606040"/>
            <a:ext cx="5257800" cy="1645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1" name="Shape 19"/>
          <p:cNvSpPr/>
          <p:nvPr/>
        </p:nvSpPr>
        <p:spPr>
          <a:xfrm>
            <a:off x="6373368" y="2715768"/>
            <a:ext cx="45720" cy="142646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2" name="Text 20"/>
          <p:cNvSpPr/>
          <p:nvPr/>
        </p:nvSpPr>
        <p:spPr>
          <a:xfrm>
            <a:off x="6528816" y="2697480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活用場面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537960" y="3017520"/>
            <a:ext cx="4800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0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立体の証明問題の図</a:t>
            </a:r>
            <a:endParaRPr lang="en-US" sz="10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0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切断面を色分けで強調</a:t>
            </a:r>
            <a:endParaRPr lang="en-US" sz="10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0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ベクトル問題の図示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309360" y="4434840"/>
            <a:ext cx="5257800" cy="1051560"/>
          </a:xfrm>
          <a:prstGeom prst="roundRect">
            <a:avLst>
              <a:gd name="adj" fmla="val 7826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5" name="Shape 23"/>
          <p:cNvSpPr/>
          <p:nvPr/>
        </p:nvSpPr>
        <p:spPr>
          <a:xfrm>
            <a:off x="6373368" y="4544568"/>
            <a:ext cx="45720" cy="83210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6" name="Text 24"/>
          <p:cNvSpPr/>
          <p:nvPr/>
        </p:nvSpPr>
        <p:spPr>
          <a:xfrm>
            <a:off x="6528816" y="4526280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技術ポイント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528816" y="4818888"/>
            <a:ext cx="4855464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3D座標 (x,y,z) をそのまま使える → 座標の計算が数学と1対1で対応</a:t>
            </a:r>
            <a:endParaRPr lang="en-US" sz="1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35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9482430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Typst 実践 ⑤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/>
              </a:rPr>
              <a:t>Typst 実践⑤：CeTZ で遠近法の実装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792785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標準の ortho() では足りない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09905" y="1783080"/>
            <a:ext cx="5349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数学的な斜投影図ではなく</a:t>
            </a: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実際の見え方（透視図法）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で描きたい！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09905" y="226314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5" name="Text 13"/>
          <p:cNvSpPr/>
          <p:nvPr/>
        </p:nvSpPr>
        <p:spPr>
          <a:xfrm>
            <a:off x="792785" y="219456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perspective() 変換を自作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09905" y="2560320"/>
            <a:ext cx="5349240" cy="3017520"/>
          </a:xfrm>
          <a:prstGeom prst="roundRect">
            <a:avLst>
              <a:gd name="adj" fmla="val 2727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5"/>
          <p:cNvSpPr/>
          <p:nvPr/>
        </p:nvSpPr>
        <p:spPr>
          <a:xfrm>
            <a:off x="774497" y="2670048"/>
            <a:ext cx="5020056" cy="2798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透視変換：奥のものほど小さく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#let perspective(pos, d: 3) = {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let (x, y, z) = pos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let scale = 1 / (1 + z / d)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(x * scale, y * scale)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Y軸まわりの回転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#let rotate-y(pos, angle) = {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let (x, y, z) = pos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let c = calc.cos(angle)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let s = calc.sin(angle)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(x*c + z*s, y, -x*s + z*c)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6309360" y="1417320"/>
            <a:ext cx="5257800" cy="1463040"/>
          </a:xfrm>
          <a:prstGeom prst="roundRect">
            <a:avLst>
              <a:gd name="adj" fmla="val 5625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9" name="Shape 17"/>
          <p:cNvSpPr/>
          <p:nvPr/>
        </p:nvSpPr>
        <p:spPr>
          <a:xfrm>
            <a:off x="6373368" y="1527048"/>
            <a:ext cx="45720" cy="1243584"/>
          </a:xfrm>
          <a:prstGeom prst="roundRect">
            <a:avLst>
              <a:gd name="adj" fmla="val 50000"/>
            </a:avLst>
          </a:prstGeom>
          <a:solidFill>
            <a:srgbClr val="7E4DA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0" name="Text 18"/>
          <p:cNvSpPr/>
          <p:nvPr/>
        </p:nvSpPr>
        <p:spPr>
          <a:xfrm>
            <a:off x="6528816" y="1508760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遠近法の原理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528816" y="1801368"/>
            <a:ext cx="4855464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1624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scale = 1 / (1 + z/d)
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d が小さいほど遠近感が強い／奥の面から順に描く（後ろ→前）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309360" y="3063240"/>
            <a:ext cx="5257800" cy="1005840"/>
          </a:xfrm>
          <a:prstGeom prst="roundRect">
            <a:avLst>
              <a:gd name="adj" fmla="val 8182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3" name="Shape 21"/>
          <p:cNvSpPr/>
          <p:nvPr/>
        </p:nvSpPr>
        <p:spPr>
          <a:xfrm>
            <a:off x="6373368" y="3172968"/>
            <a:ext cx="45720" cy="78638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4" name="Text 22"/>
          <p:cNvSpPr/>
          <p:nvPr/>
        </p:nvSpPr>
        <p:spPr>
          <a:xfrm>
            <a:off x="6528816" y="3154680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数学と情報の融合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528816" y="3447288"/>
            <a:ext cx="485546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教科書の「一点透視図法」を Typst で数式的に実装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309360" y="4251960"/>
            <a:ext cx="5257800" cy="868680"/>
          </a:xfrm>
          <a:prstGeom prst="roundRect">
            <a:avLst>
              <a:gd name="adj" fmla="val 6316"/>
            </a:avLst>
          </a:prstGeom>
          <a:solidFill>
            <a:srgbClr val="FFF6E0"/>
          </a:solidFill>
          <a:ln w="9525">
            <a:solidFill>
              <a:srgbClr val="F2E3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7" name="Shape 25"/>
          <p:cNvSpPr/>
          <p:nvPr/>
        </p:nvSpPr>
        <p:spPr>
          <a:xfrm>
            <a:off x="6309360" y="4306824"/>
            <a:ext cx="45720" cy="758952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8" name="Text 26"/>
          <p:cNvSpPr/>
          <p:nvPr/>
        </p:nvSpPr>
        <p:spPr>
          <a:xfrm>
            <a:off x="6473952" y="4306824"/>
            <a:ext cx="4928616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プログラミングで</a:t>
            </a:r>
            <a:r>
              <a:rPr lang="en-US" sz="10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「なぜ遠くのものは小さく見えるか」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を数学的に説明できる</a:t>
            </a:r>
            <a:endParaRPr lang="en-US" sz="1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36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9753356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Typst 実践 ⑥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/>
              </a:rPr>
              <a:t>Typst 実践⑥：微分の増減表とグラフ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8590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792785" y="141732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問題：三角関数の微分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09905" y="1783080"/>
            <a:ext cx="5349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400" i="1" dirty="0">
                <a:solidFill>
                  <a:srgbClr val="16243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y = cos 2x − 2 sin x  (0 ≤ x ≤ 2π)
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増減表を書き、グラフを描く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09905" y="276606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5" name="Text 13"/>
          <p:cNvSpPr/>
          <p:nvPr/>
        </p:nvSpPr>
        <p:spPr>
          <a:xfrm>
            <a:off x="792785" y="269748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曲線矢印で凹凸を表現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09905" y="3063240"/>
            <a:ext cx="5349240" cy="2514600"/>
          </a:xfrm>
          <a:prstGeom prst="roundRect">
            <a:avLst>
              <a:gd name="adj" fmla="val 3273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5"/>
          <p:cNvSpPr/>
          <p:nvPr/>
        </p:nvSpPr>
        <p:spPr>
          <a:xfrm>
            <a:off x="774497" y="3172968"/>
            <a:ext cx="5020056" cy="22951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上に凸で減少する矢印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#let arrow-right-down =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box(cetz.canvas(length: 1em, {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import cetz.draw: *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arc((0,0),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start: 90deg, stop: 0deg,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radius: .8,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mark: (end: "&gt;",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     fill: black,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     scale: 0.5),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stroke: 0.5pt)</a:t>
            </a:r>
            <a:endParaRPr lang="en-US" sz="8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}))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6309360" y="1417320"/>
            <a:ext cx="5257800" cy="1188720"/>
          </a:xfrm>
          <a:prstGeom prst="roundRect">
            <a:avLst>
              <a:gd name="adj" fmla="val 6923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9" name="Shape 17"/>
          <p:cNvSpPr/>
          <p:nvPr/>
        </p:nvSpPr>
        <p:spPr>
          <a:xfrm>
            <a:off x="6373368" y="1527048"/>
            <a:ext cx="45720" cy="96926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0" name="Text 18"/>
          <p:cNvSpPr/>
          <p:nvPr/>
        </p:nvSpPr>
        <p:spPr>
          <a:xfrm>
            <a:off x="6528816" y="1508760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4種類の曲線矢印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528816" y="1801368"/>
            <a:ext cx="485546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増加凸・増加凹・減少凸・減少凹を矢印の曲がりで表現 ― 凹凸まで一目でわかる増減表に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309360" y="281178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3" name="Text 21"/>
          <p:cNvSpPr/>
          <p:nvPr/>
        </p:nvSpPr>
        <p:spPr>
          <a:xfrm>
            <a:off x="6492240" y="274320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増減表に組み込む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6309360" y="3108960"/>
            <a:ext cx="5257800" cy="1645920"/>
          </a:xfrm>
          <a:prstGeom prst="roundRect">
            <a:avLst>
              <a:gd name="adj" fmla="val 5000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5" name="Text 23"/>
          <p:cNvSpPr/>
          <p:nvPr/>
        </p:nvSpPr>
        <p:spPr>
          <a:xfrm>
            <a:off x="6473952" y="3218688"/>
            <a:ext cx="4928616" cy="1426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#figure(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table(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columns: 20,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align: center + horizon,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[$y$], [$1$],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arrow-right-down,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[極小値], ...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),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caption: [増減表]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6309360" y="4937760"/>
            <a:ext cx="5257800" cy="548640"/>
          </a:xfrm>
          <a:prstGeom prst="roundRect">
            <a:avLst>
              <a:gd name="adj" fmla="val 10000"/>
            </a:avLst>
          </a:prstGeom>
          <a:solidFill>
            <a:srgbClr val="FFF6E0"/>
          </a:solidFill>
          <a:ln w="9525">
            <a:solidFill>
              <a:srgbClr val="F2E3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7" name="Shape 25"/>
          <p:cNvSpPr/>
          <p:nvPr/>
        </p:nvSpPr>
        <p:spPr>
          <a:xfrm>
            <a:off x="6309360" y="4992624"/>
            <a:ext cx="45720" cy="438912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8" name="Text 26"/>
          <p:cNvSpPr/>
          <p:nvPr/>
        </p:nvSpPr>
        <p:spPr>
          <a:xfrm>
            <a:off x="6473952" y="4992624"/>
            <a:ext cx="492861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→ </a:t>
            </a:r>
            <a:r>
              <a:rPr lang="en-US" sz="10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Typst Advent Calendar 2025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 に掲載</a:t>
            </a:r>
            <a:endParaRPr lang="en-US" sz="1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162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234440"/>
            <a:ext cx="3657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0" b="1" dirty="0">
                <a:solidFill>
                  <a:srgbClr val="F2C14E">
                    <a:alpha val="65000"/>
                  </a:srgbClr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03</a:t>
            </a:r>
            <a:endParaRPr lang="en-US" sz="8000" dirty="0"/>
          </a:p>
        </p:txBody>
      </p:sp>
      <p:sp>
        <p:nvSpPr>
          <p:cNvPr id="3" name="Text 1"/>
          <p:cNvSpPr/>
          <p:nvPr/>
        </p:nvSpPr>
        <p:spPr>
          <a:xfrm>
            <a:off x="822960" y="2743200"/>
            <a:ext cx="9601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生成AIと数学教育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38862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00" dirty="0">
                <a:solidFill>
                  <a:srgbClr val="F2C14E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25分 ― AIとどう向き合うか ―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822960" y="4434840"/>
            <a:ext cx="704088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8321040" y="4965192"/>
            <a:ext cx="91440" cy="91440"/>
          </a:xfrm>
          <a:prstGeom prst="ellipse">
            <a:avLst/>
          </a:prstGeom>
          <a:solidFill>
            <a:srgbClr val="3A4A6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8522208" y="489204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C8CAC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教材作成遍歴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8321040" y="5349240"/>
            <a:ext cx="91440" cy="91440"/>
          </a:xfrm>
          <a:prstGeom prst="ellipse">
            <a:avLst/>
          </a:prstGeom>
          <a:solidFill>
            <a:srgbClr val="3A4A6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9" name="Text 7"/>
          <p:cNvSpPr/>
          <p:nvPr/>
        </p:nvSpPr>
        <p:spPr>
          <a:xfrm>
            <a:off x="8522208" y="527608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C8CAC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ツール活用事例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321040" y="5733288"/>
            <a:ext cx="91440" cy="91440"/>
          </a:xfrm>
          <a:prstGeom prst="ellipse">
            <a:avLst/>
          </a:prstGeom>
          <a:solidFill>
            <a:srgbClr val="F2C14E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Text 9"/>
          <p:cNvSpPr/>
          <p:nvPr/>
        </p:nvSpPr>
        <p:spPr>
          <a:xfrm>
            <a:off x="8522208" y="5660136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生成AIと数学教育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8321040" y="6117336"/>
            <a:ext cx="91440" cy="91440"/>
          </a:xfrm>
          <a:prstGeom prst="ellipse">
            <a:avLst/>
          </a:prstGeom>
          <a:solidFill>
            <a:srgbClr val="3A4A6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1"/>
          <p:cNvSpPr/>
          <p:nvPr/>
        </p:nvSpPr>
        <p:spPr>
          <a:xfrm>
            <a:off x="8522208" y="6044184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C8CAC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Q &amp; A</a:t>
            </a:r>
            <a:endParaRPr lang="en-US" sz="1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38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10295209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7E4DA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3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生成AIと数学教育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生成AIで作ったもの ― Claude Code（VSCode）を活用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63040"/>
            <a:ext cx="5349240" cy="1143000"/>
          </a:xfrm>
          <a:prstGeom prst="roundRect">
            <a:avLst>
              <a:gd name="adj" fmla="val 7200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2" name="Shape 10"/>
          <p:cNvSpPr/>
          <p:nvPr/>
        </p:nvSpPr>
        <p:spPr>
          <a:xfrm>
            <a:off x="673913" y="1572768"/>
            <a:ext cx="45720" cy="92354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1"/>
          <p:cNvSpPr/>
          <p:nvPr/>
        </p:nvSpPr>
        <p:spPr>
          <a:xfrm>
            <a:off x="829361" y="155448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Zenn の記事全般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829361" y="1847088"/>
            <a:ext cx="4946904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ほぼすべての記事を Claude Code と協働で執筆 → </a:t>
            </a:r>
            <a:r>
              <a:rPr lang="en-US" sz="1050" b="1" dirty="0">
                <a:solidFill>
                  <a:srgbClr val="C4453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実演します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09905" y="2743200"/>
            <a:ext cx="5349240" cy="1325880"/>
          </a:xfrm>
          <a:prstGeom prst="roundRect">
            <a:avLst>
              <a:gd name="adj" fmla="val 6207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6" name="Shape 14"/>
          <p:cNvSpPr/>
          <p:nvPr/>
        </p:nvSpPr>
        <p:spPr>
          <a:xfrm>
            <a:off x="673913" y="2852928"/>
            <a:ext cx="45720" cy="110642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5"/>
          <p:cNvSpPr/>
          <p:nvPr/>
        </p:nvSpPr>
        <p:spPr>
          <a:xfrm>
            <a:off x="829361" y="283464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正規分布のTシャツ作り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829361" y="3127248"/>
            <a:ext cx="4946904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正規分布曲線をデザインしたオリジナルTシャツを Claude Code でコード生成 → </a:t>
            </a:r>
            <a:r>
              <a:rPr lang="en-US" sz="1050" b="1" dirty="0" err="1">
                <a:solidFill>
                  <a:srgbClr val="C4453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実演します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09905" y="4206240"/>
            <a:ext cx="5349240" cy="1005840"/>
          </a:xfrm>
          <a:prstGeom prst="roundRect">
            <a:avLst>
              <a:gd name="adj" fmla="val 8182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0" name="Shape 18"/>
          <p:cNvSpPr/>
          <p:nvPr/>
        </p:nvSpPr>
        <p:spPr>
          <a:xfrm>
            <a:off x="673913" y="4315968"/>
            <a:ext cx="45720" cy="786384"/>
          </a:xfrm>
          <a:prstGeom prst="roundRect">
            <a:avLst>
              <a:gd name="adj" fmla="val 50000"/>
            </a:avLst>
          </a:prstGeom>
          <a:solidFill>
            <a:srgbClr val="C44536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1" name="Text 19"/>
          <p:cNvSpPr/>
          <p:nvPr/>
        </p:nvSpPr>
        <p:spPr>
          <a:xfrm>
            <a:off x="829361" y="429768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🔧 共通の開発環境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829361" y="4590288"/>
            <a:ext cx="494690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VSCode + Claude Code（Claude Sonnet）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217920" y="1463040"/>
            <a:ext cx="5349240" cy="1554480"/>
          </a:xfrm>
          <a:prstGeom prst="roundRect">
            <a:avLst>
              <a:gd name="adj" fmla="val 5294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4" name="Shape 22"/>
          <p:cNvSpPr/>
          <p:nvPr/>
        </p:nvSpPr>
        <p:spPr>
          <a:xfrm>
            <a:off x="6281928" y="1572768"/>
            <a:ext cx="45720" cy="1335024"/>
          </a:xfrm>
          <a:prstGeom prst="roundRect">
            <a:avLst>
              <a:gd name="adj" fmla="val 50000"/>
            </a:avLst>
          </a:prstGeom>
          <a:solidFill>
            <a:srgbClr val="7E4DA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5" name="Text 23"/>
          <p:cNvSpPr/>
          <p:nvPr/>
        </p:nvSpPr>
        <p:spPr>
          <a:xfrm>
            <a:off x="6437376" y="155448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おにぎりリュックサック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6446520" y="1874520"/>
            <a:ext cx="4937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1050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ゲーム発表スライド</a:t>
            </a:r>
            <a:endParaRPr lang="en-US" sz="10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↗ </a:t>
            </a:r>
            <a:r>
              <a:rPr lang="en-US" sz="1050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夏合宿サイト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217920" y="3200400"/>
            <a:ext cx="5349240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8" name="Shape 26"/>
          <p:cNvSpPr/>
          <p:nvPr/>
        </p:nvSpPr>
        <p:spPr>
          <a:xfrm>
            <a:off x="6281928" y="3310128"/>
            <a:ext cx="45720" cy="1014984"/>
          </a:xfrm>
          <a:prstGeom prst="roundRect">
            <a:avLst>
              <a:gd name="adj" fmla="val 50000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9" name="Text 27"/>
          <p:cNvSpPr/>
          <p:nvPr/>
        </p:nvSpPr>
        <p:spPr>
          <a:xfrm>
            <a:off x="6437376" y="329184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Julia と高校数学（夏期講習会）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6437376" y="3584448"/>
            <a:ext cx="4946904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授業用Webサイトを Claude Code で一から構築
</a:t>
            </a:r>
            <a:r>
              <a:rPr lang="en-US" sz="950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shimizudan.github.io/julia-summer-course</a:t>
            </a:r>
            <a:endParaRPr lang="en-US" sz="105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39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10566136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7E4DA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3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生成AIと数学教育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私の ChatGPT 活用法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63040"/>
            <a:ext cx="5349240" cy="329184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2" name="Shape 10"/>
          <p:cNvSpPr/>
          <p:nvPr/>
        </p:nvSpPr>
        <p:spPr>
          <a:xfrm>
            <a:off x="673913" y="1572768"/>
            <a:ext cx="45720" cy="307238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1"/>
          <p:cNvSpPr/>
          <p:nvPr/>
        </p:nvSpPr>
        <p:spPr>
          <a:xfrm>
            <a:off x="829361" y="155448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ちょっと数学の問題をとく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841248" y="1874520"/>
            <a:ext cx="4892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解法の確認・別解を手軽に探す</a:t>
            </a:r>
            <a:endParaRPr lang="en-US" sz="105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計算過程を追いたいときに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41248" y="2834640"/>
            <a:ext cx="4892040" cy="1691640"/>
          </a:xfrm>
          <a:prstGeom prst="roundRect">
            <a:avLst>
              <a:gd name="adj" fmla="val 4865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4"/>
          <p:cNvSpPr/>
          <p:nvPr/>
        </p:nvSpPr>
        <p:spPr>
          <a:xfrm>
            <a:off x="1005840" y="2944368"/>
            <a:ext cx="4562856" cy="1472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Q: 次の不定積分を求めよ。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∫ x² sin x dx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→ 部分積分を2回使った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ステップごとの解答を即座に確認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6217920" y="1463040"/>
            <a:ext cx="53492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8" name="Shape 16"/>
          <p:cNvSpPr/>
          <p:nvPr/>
        </p:nvSpPr>
        <p:spPr>
          <a:xfrm>
            <a:off x="6281928" y="1572768"/>
            <a:ext cx="45720" cy="11521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9" name="Text 17"/>
          <p:cNvSpPr/>
          <p:nvPr/>
        </p:nvSpPr>
        <p:spPr>
          <a:xfrm>
            <a:off x="6437376" y="155448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調べてみるときに使う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6446520" y="1874520"/>
            <a:ext cx="4892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知らない定理・手法の概要を素早くつかむ</a:t>
            </a:r>
            <a:endParaRPr lang="en-US" sz="105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文献・キーワード探しの入口として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217920" y="3017520"/>
            <a:ext cx="534924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2" name="Shape 20"/>
          <p:cNvSpPr/>
          <p:nvPr/>
        </p:nvSpPr>
        <p:spPr>
          <a:xfrm>
            <a:off x="6281928" y="3127248"/>
            <a:ext cx="45720" cy="1517904"/>
          </a:xfrm>
          <a:prstGeom prst="roundRect">
            <a:avLst>
              <a:gd name="adj" fmla="val 50000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3" name="Text 21"/>
          <p:cNvSpPr/>
          <p:nvPr/>
        </p:nvSpPr>
        <p:spPr>
          <a:xfrm>
            <a:off x="6437376" y="310896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数学の概念の定義を聞く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6446520" y="3429000"/>
            <a:ext cx="48920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「○○ってどういう定義でしたっけ？」</a:t>
            </a:r>
            <a:endParaRPr lang="en-US" sz="105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教科書の言葉と対応させながら確認</a:t>
            </a:r>
            <a:endParaRPr lang="en-US" sz="105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D99A1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曖昧な記憶のリフレッシュに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6217920" y="4937760"/>
            <a:ext cx="5349240" cy="548640"/>
          </a:xfrm>
          <a:prstGeom prst="roundRect">
            <a:avLst>
              <a:gd name="adj" fmla="val 10000"/>
            </a:avLst>
          </a:prstGeom>
          <a:solidFill>
            <a:srgbClr val="FFF6E0"/>
          </a:solidFill>
          <a:ln w="9525">
            <a:solidFill>
              <a:srgbClr val="F2E3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6" name="Shape 24"/>
          <p:cNvSpPr/>
          <p:nvPr/>
        </p:nvSpPr>
        <p:spPr>
          <a:xfrm>
            <a:off x="6217920" y="4992624"/>
            <a:ext cx="45720" cy="438912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7" name="Text 25"/>
          <p:cNvSpPr/>
          <p:nvPr/>
        </p:nvSpPr>
        <p:spPr>
          <a:xfrm>
            <a:off x="6382512" y="4992624"/>
            <a:ext cx="502005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⚠️ 答えは必ず自分で検証する ― </a:t>
            </a: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「それっぽい嘘」に注意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62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234440"/>
            <a:ext cx="3657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0" b="1" dirty="0">
                <a:solidFill>
                  <a:srgbClr val="F2C14E">
                    <a:alpha val="65000"/>
                  </a:srgbClr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01</a:t>
            </a:r>
            <a:endParaRPr lang="en-US" sz="8000" dirty="0"/>
          </a:p>
        </p:txBody>
      </p:sp>
      <p:sp>
        <p:nvSpPr>
          <p:cNvPr id="3" name="Text 1"/>
          <p:cNvSpPr/>
          <p:nvPr/>
        </p:nvSpPr>
        <p:spPr>
          <a:xfrm>
            <a:off x="822960" y="2743200"/>
            <a:ext cx="9601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数学教師としての教材作成遍歴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38862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00" dirty="0">
                <a:solidFill>
                  <a:srgbClr val="F2C14E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20分 ― 30年の軌跡を振り返る ―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822960" y="4434840"/>
            <a:ext cx="704088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8321040" y="4965192"/>
            <a:ext cx="91440" cy="91440"/>
          </a:xfrm>
          <a:prstGeom prst="ellipse">
            <a:avLst/>
          </a:prstGeom>
          <a:solidFill>
            <a:srgbClr val="F2C14E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8522208" y="489204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教材作成遍歴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8321040" y="5349240"/>
            <a:ext cx="91440" cy="91440"/>
          </a:xfrm>
          <a:prstGeom prst="ellipse">
            <a:avLst/>
          </a:prstGeom>
          <a:solidFill>
            <a:srgbClr val="3A4A6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9" name="Text 7"/>
          <p:cNvSpPr/>
          <p:nvPr/>
        </p:nvSpPr>
        <p:spPr>
          <a:xfrm>
            <a:off x="8522208" y="527608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C8CAC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ツール活用事例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321040" y="5733288"/>
            <a:ext cx="91440" cy="91440"/>
          </a:xfrm>
          <a:prstGeom prst="ellipse">
            <a:avLst/>
          </a:prstGeom>
          <a:solidFill>
            <a:srgbClr val="3A4A6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Text 9"/>
          <p:cNvSpPr/>
          <p:nvPr/>
        </p:nvSpPr>
        <p:spPr>
          <a:xfrm>
            <a:off x="8522208" y="5660136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C8CAC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生成AIと数学教育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8321040" y="6117336"/>
            <a:ext cx="91440" cy="91440"/>
          </a:xfrm>
          <a:prstGeom prst="ellipse">
            <a:avLst/>
          </a:prstGeom>
          <a:solidFill>
            <a:srgbClr val="3A4A6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1"/>
          <p:cNvSpPr/>
          <p:nvPr/>
        </p:nvSpPr>
        <p:spPr>
          <a:xfrm>
            <a:off x="8522208" y="6044184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7C8CAC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Q &amp; A</a:t>
            </a:r>
            <a:endParaRPr lang="en-US" sz="10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40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10837062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7E4DA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3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生成AIと数学教育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NotebookLM の活用 ― 学校の AI ガイドライン作成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63040"/>
            <a:ext cx="5349240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2" name="Shape 10"/>
          <p:cNvSpPr/>
          <p:nvPr/>
        </p:nvSpPr>
        <p:spPr>
          <a:xfrm>
            <a:off x="673913" y="1572768"/>
            <a:ext cx="45720" cy="101498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1"/>
          <p:cNvSpPr/>
          <p:nvPr/>
        </p:nvSpPr>
        <p:spPr>
          <a:xfrm>
            <a:off x="829361" y="155448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STEP 1　ChatGPT（チャッピー）で壁打ち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829361" y="1847088"/>
            <a:ext cx="4946904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ガイドラインの骨子・文言を対話しながら作成 ―「こういう場合はどう書く？」を繰り返す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09905" y="2834640"/>
            <a:ext cx="53492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6" name="Shape 14"/>
          <p:cNvSpPr/>
          <p:nvPr/>
        </p:nvSpPr>
        <p:spPr>
          <a:xfrm>
            <a:off x="673913" y="2944368"/>
            <a:ext cx="45720" cy="11521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5"/>
          <p:cNvSpPr/>
          <p:nvPr/>
        </p:nvSpPr>
        <p:spPr>
          <a:xfrm>
            <a:off x="829361" y="292608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STEP 2　NotebookLM でスライド化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829361" y="3218688"/>
            <a:ext cx="4946904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完成した文章をソースとして読み込み、「スライドにして」→ 構造化・整理を自動化。文章だけでは伝わりにくい内容が視覚的に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09905" y="4343400"/>
            <a:ext cx="5349240" cy="9601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0" name="Shape 18"/>
          <p:cNvSpPr/>
          <p:nvPr/>
        </p:nvSpPr>
        <p:spPr>
          <a:xfrm>
            <a:off x="673913" y="4453128"/>
            <a:ext cx="45720" cy="740664"/>
          </a:xfrm>
          <a:prstGeom prst="roundRect">
            <a:avLst>
              <a:gd name="adj" fmla="val 50000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1" name="Text 19"/>
          <p:cNvSpPr/>
          <p:nvPr/>
        </p:nvSpPr>
        <p:spPr>
          <a:xfrm>
            <a:off x="829361" y="443484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成果物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829361" y="4727448"/>
            <a:ext cx="4946904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📄 </a:t>
            </a:r>
            <a:r>
              <a:rPr lang="en-US" sz="1000" u="sng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城北中学校・高等学校 生成AI利用ガイドライン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6217920" y="1463040"/>
            <a:ext cx="5349240" cy="201168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4" name="Shape 22"/>
          <p:cNvSpPr/>
          <p:nvPr/>
        </p:nvSpPr>
        <p:spPr>
          <a:xfrm>
            <a:off x="6281928" y="1572768"/>
            <a:ext cx="45720" cy="1792224"/>
          </a:xfrm>
          <a:prstGeom prst="roundRect">
            <a:avLst>
              <a:gd name="adj" fmla="val 50000"/>
            </a:avLst>
          </a:prstGeom>
          <a:solidFill>
            <a:srgbClr val="7E4DA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5" name="Text 23"/>
          <p:cNvSpPr/>
          <p:nvPr/>
        </p:nvSpPr>
        <p:spPr>
          <a:xfrm>
            <a:off x="6437376" y="155448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NotebookLM とは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6446520" y="1874520"/>
            <a:ext cx="489204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00" dirty="0">
                <a:solidFill>
                  <a:srgbClr val="7E4DA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Google が提供する AI ノートツール</a:t>
            </a:r>
            <a:endParaRPr lang="en-US" sz="10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00" dirty="0">
                <a:solidFill>
                  <a:srgbClr val="7E4DA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PDF・ドキュメント・URLを「ソース」として登録</a:t>
            </a:r>
            <a:endParaRPr lang="en-US" sz="10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00" dirty="0">
                <a:solidFill>
                  <a:srgbClr val="7E4DA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ソースに基づいた Q&amp;A・要約・スライド生成が可能</a:t>
            </a:r>
            <a:endParaRPr lang="en-US" sz="10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00" dirty="0">
                <a:solidFill>
                  <a:srgbClr val="7E4DA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ハルシネーションが少ない</a:t>
            </a:r>
            <a:r>
              <a:rPr lang="en-US" sz="10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（根拠が明示される）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6217920" y="372618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7E4DA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8" name="Text 26"/>
          <p:cNvSpPr/>
          <p:nvPr/>
        </p:nvSpPr>
        <p:spPr>
          <a:xfrm>
            <a:off x="6400800" y="365760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使い分けのポイント</a:t>
            </a:r>
            <a:endParaRPr lang="en-US" sz="1250" dirty="0"/>
          </a:p>
        </p:txBody>
      </p:sp>
      <p:graphicFrame>
        <p:nvGraphicFramePr>
          <p:cNvPr id="4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217920" y="4023360"/>
          <a:ext cx="5349240" cy="1048512"/>
        </p:xfrm>
        <a:graphic>
          <a:graphicData uri="http://schemas.openxmlformats.org/drawingml/2006/table">
            <a:tbl>
              <a:tblPr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0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ツール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向いている用途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ChatGPT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発散・壁打ち・草案作成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NotebookLM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整理・構造化・資料化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Claude Code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コード生成・実装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41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11107989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7E4DA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3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生成AIと数学教育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城北中学校・高等学校 生成AI利用ガイドライン ― 概要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463040"/>
            <a:ext cx="534924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2" name="Shape 10"/>
          <p:cNvSpPr/>
          <p:nvPr/>
        </p:nvSpPr>
        <p:spPr>
          <a:xfrm>
            <a:off x="673913" y="1572768"/>
            <a:ext cx="45720" cy="151790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1"/>
          <p:cNvSpPr/>
          <p:nvPr/>
        </p:nvSpPr>
        <p:spPr>
          <a:xfrm>
            <a:off x="829361" y="155448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基本方針 ― AI は教員の専門性を拡張するツール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841248" y="1920240"/>
            <a:ext cx="4892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9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① 最終確認</a:t>
            </a: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 ― 出力は必ず教職員が事実確認・修正</a:t>
            </a:r>
            <a:endParaRPr lang="en-US" sz="95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9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② 情報管理</a:t>
            </a: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 ― 個人情報・機密情報の保護、著作権遵守</a:t>
            </a:r>
            <a:endParaRPr lang="en-US" sz="95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9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③ 教育的配慮</a:t>
            </a: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 ― 生徒の学びへの影響を常に意識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09905" y="3383280"/>
            <a:ext cx="53492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6" name="Shape 14"/>
          <p:cNvSpPr/>
          <p:nvPr/>
        </p:nvSpPr>
        <p:spPr>
          <a:xfrm>
            <a:off x="673913" y="3493008"/>
            <a:ext cx="45720" cy="115214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5"/>
          <p:cNvSpPr/>
          <p:nvPr/>
        </p:nvSpPr>
        <p:spPr>
          <a:xfrm>
            <a:off x="829361" y="347472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許可サービス（学校メールアドレスで利用）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829361" y="3767328"/>
            <a:ext cx="4946904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ChatGPT／Gemini／Claude／NotebookLM／Canva／Adobe CC
</a:t>
            </a:r>
            <a:r>
              <a:rPr lang="en-US" sz="9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※ オプトアウト設定（学習利用）は必ず OFF に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6217920" y="1463040"/>
            <a:ext cx="5349240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0" name="Shape 18"/>
          <p:cNvSpPr/>
          <p:nvPr/>
        </p:nvSpPr>
        <p:spPr>
          <a:xfrm>
            <a:off x="6281928" y="1572768"/>
            <a:ext cx="45720" cy="2066544"/>
          </a:xfrm>
          <a:prstGeom prst="roundRect">
            <a:avLst>
              <a:gd name="adj" fmla="val 50000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1" name="Text 19"/>
          <p:cNvSpPr/>
          <p:nvPr/>
        </p:nvSpPr>
        <p:spPr>
          <a:xfrm>
            <a:off x="6437376" y="155448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2つの利用区分</a:t>
            </a:r>
            <a:endParaRPr lang="en-US" sz="1150" dirty="0"/>
          </a:p>
        </p:txBody>
      </p:sp>
      <p:graphicFrame>
        <p:nvGraphicFramePr>
          <p:cNvPr id="4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46520" y="1920240"/>
          <a:ext cx="4892040" cy="1010412"/>
        </p:xfrm>
        <a:graphic>
          <a:graphicData uri="http://schemas.openxmlformats.org/drawingml/2006/table">
            <a:tbl>
              <a:tblPr/>
              <a:tblGrid>
                <a:gridCol w="868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通常利用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機微情報を含む利用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4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b="1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対象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授業案・通信・ブレスト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生徒氏名・成績・会議録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b="1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環境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学校メールで標準利用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有料版・セキュア環境のみ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b="1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ルール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最終確認・私用アカウント禁止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243049"/>
                          </a:solidFill>
                          <a:latin typeface="Hiragino Sans" pitchFamily="34" charset="0"/>
                          <a:ea typeface="Hiragino Sans" pitchFamily="34" charset="-122"/>
                          <a:cs typeface="Hiragino Sans" pitchFamily="34" charset="-120"/>
                        </a:rPr>
                        <a:t>入力は必要最小限</a:t>
                      </a:r>
                      <a:endParaRPr lang="en-US" sz="1200" dirty="0">
                        <a:latin typeface="Hiragino Sans" charset="0"/>
                        <a:ea typeface="Hiragino Sans" charset="0"/>
                        <a:cs typeface="Hiragino Sans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0E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" name="Shape 20"/>
          <p:cNvSpPr/>
          <p:nvPr/>
        </p:nvSpPr>
        <p:spPr>
          <a:xfrm>
            <a:off x="6217920" y="3931920"/>
            <a:ext cx="5349240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4" name="Shape 21"/>
          <p:cNvSpPr/>
          <p:nvPr/>
        </p:nvSpPr>
        <p:spPr>
          <a:xfrm>
            <a:off x="6281928" y="4041648"/>
            <a:ext cx="45720" cy="1380744"/>
          </a:xfrm>
          <a:prstGeom prst="roundRect">
            <a:avLst>
              <a:gd name="adj" fmla="val 50000"/>
            </a:avLst>
          </a:prstGeom>
          <a:solidFill>
            <a:srgbClr val="C44536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5" name="Text 22"/>
          <p:cNvSpPr/>
          <p:nvPr/>
        </p:nvSpPr>
        <p:spPr>
          <a:xfrm>
            <a:off x="6437376" y="402336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✓ チェックリスト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6446520" y="4343400"/>
            <a:ext cx="48920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C4453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学校用アカウントでログイン</a:t>
            </a:r>
            <a:endParaRPr lang="en-US" sz="95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C4453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オプトアウト設定は完了している？</a:t>
            </a:r>
            <a:endParaRPr lang="en-US" sz="95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C4453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出力を鵜呑みにせず自ら確認・修正した？</a:t>
            </a:r>
            <a:endParaRPr lang="en-US" sz="95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C4453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9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ヒヤリハット事例は報告をする！</a:t>
            </a:r>
            <a:endParaRPr lang="en-US" sz="95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42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11378916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7E4DA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3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生成AIと数学教育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生成AIのリスクと向き合い方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53162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C44536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792785" y="146304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⚠️ リスク・懸念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09905" y="1874520"/>
            <a:ext cx="5349240" cy="2651760"/>
          </a:xfrm>
          <a:prstGeom prst="roundRect">
            <a:avLst>
              <a:gd name="adj" fmla="val 3103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4" name="Shape 12"/>
          <p:cNvSpPr/>
          <p:nvPr/>
        </p:nvSpPr>
        <p:spPr>
          <a:xfrm>
            <a:off x="673913" y="1984248"/>
            <a:ext cx="45720" cy="2432304"/>
          </a:xfrm>
          <a:prstGeom prst="roundRect">
            <a:avLst>
              <a:gd name="adj" fmla="val 50000"/>
            </a:avLst>
          </a:prstGeom>
          <a:solidFill>
            <a:srgbClr val="C44536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5" name="Text 13"/>
          <p:cNvSpPr/>
          <p:nvPr/>
        </p:nvSpPr>
        <p:spPr>
          <a:xfrm>
            <a:off x="868680" y="2148840"/>
            <a:ext cx="48463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C4453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ハルシネーション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（自信ある誤り）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C4453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数学的証明の論理的飛躍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C4453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思考のアウトソーシング化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C4453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著作権・個人情報の問題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C4453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評価の難しさ（誰の答えか？）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217920" y="153162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9E5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5"/>
          <p:cNvSpPr/>
          <p:nvPr/>
        </p:nvSpPr>
        <p:spPr>
          <a:xfrm>
            <a:off x="6400800" y="146304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✅ 向き合い方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217920" y="1874520"/>
            <a:ext cx="5349240" cy="2651760"/>
          </a:xfrm>
          <a:prstGeom prst="roundRect">
            <a:avLst>
              <a:gd name="adj" fmla="val 3103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9" name="Shape 17"/>
          <p:cNvSpPr/>
          <p:nvPr/>
        </p:nvSpPr>
        <p:spPr>
          <a:xfrm>
            <a:off x="6281928" y="1984248"/>
            <a:ext cx="45720" cy="2432304"/>
          </a:xfrm>
          <a:prstGeom prst="roundRect">
            <a:avLst>
              <a:gd name="adj" fmla="val 50000"/>
            </a:avLst>
          </a:prstGeom>
          <a:solidFill>
            <a:srgbClr val="2E9E5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0" name="Text 18"/>
          <p:cNvSpPr/>
          <p:nvPr/>
        </p:nvSpPr>
        <p:spPr>
          <a:xfrm>
            <a:off x="6473952" y="2148840"/>
            <a:ext cx="48463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2E9E5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「使わない」より</a:t>
            </a: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「正しく使う」教育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2E9E5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AI の答えを</a:t>
            </a: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検証する習慣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づくり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2E9E5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基礎計算力・論理力は引き続き重要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2E9E5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校内ルールの整備と教員間の共有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2E9E5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文科省ガイドラインの継続的確認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09905" y="4846320"/>
            <a:ext cx="10972800" cy="640080"/>
          </a:xfrm>
          <a:prstGeom prst="roundRect">
            <a:avLst>
              <a:gd name="adj" fmla="val 8571"/>
            </a:avLst>
          </a:prstGeom>
          <a:solidFill>
            <a:srgbClr val="FFF6E0"/>
          </a:solidFill>
          <a:ln w="9525">
            <a:solidFill>
              <a:srgbClr val="F2E3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2" name="Shape 20"/>
          <p:cNvSpPr/>
          <p:nvPr/>
        </p:nvSpPr>
        <p:spPr>
          <a:xfrm>
            <a:off x="609905" y="4901184"/>
            <a:ext cx="45720" cy="530352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3" name="Text 21"/>
          <p:cNvSpPr/>
          <p:nvPr/>
        </p:nvSpPr>
        <p:spPr>
          <a:xfrm>
            <a:off x="774497" y="4901184"/>
            <a:ext cx="1064361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1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🎯 </a:t>
            </a: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重要</a:t>
            </a:r>
            <a:r>
              <a:rPr lang="en-US" sz="11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：AI は「使う道具」。</a:t>
            </a: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何を学ぶかの判断は人間が行う</a:t>
            </a:r>
            <a:endParaRPr lang="en-US" sz="115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43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11649842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7E4DA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3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生成AIと数学教育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AI 時代の数学教育 ― 変わるもの・変わらないもの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609905" y="153162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7E4DA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792785" y="146304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変わるもの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09905" y="1874520"/>
            <a:ext cx="5349240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4" name="Shape 12"/>
          <p:cNvSpPr/>
          <p:nvPr/>
        </p:nvSpPr>
        <p:spPr>
          <a:xfrm>
            <a:off x="673913" y="1984248"/>
            <a:ext cx="45720" cy="2066544"/>
          </a:xfrm>
          <a:prstGeom prst="roundRect">
            <a:avLst>
              <a:gd name="adj" fmla="val 50000"/>
            </a:avLst>
          </a:prstGeom>
          <a:solidFill>
            <a:srgbClr val="7E4DA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5" name="Text 13"/>
          <p:cNvSpPr/>
          <p:nvPr/>
        </p:nvSpPr>
        <p:spPr>
          <a:xfrm>
            <a:off x="868680" y="2148840"/>
            <a:ext cx="48463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7E4DA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計算・手続きの「訓練」の意味合い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7E4DA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暗記中心の学習スタイル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7E4DA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教員の「知識の独占」的役割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7E4DA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定型問題の評価（AI が解ける問題）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217920" y="153162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2E9E5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5"/>
          <p:cNvSpPr/>
          <p:nvPr/>
        </p:nvSpPr>
        <p:spPr>
          <a:xfrm>
            <a:off x="6400800" y="146304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変わらないもの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217920" y="1874520"/>
            <a:ext cx="5349240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9" name="Shape 17"/>
          <p:cNvSpPr/>
          <p:nvPr/>
        </p:nvSpPr>
        <p:spPr>
          <a:xfrm>
            <a:off x="6281928" y="1984248"/>
            <a:ext cx="45720" cy="2066544"/>
          </a:xfrm>
          <a:prstGeom prst="roundRect">
            <a:avLst>
              <a:gd name="adj" fmla="val 50000"/>
            </a:avLst>
          </a:prstGeom>
          <a:solidFill>
            <a:srgbClr val="2E9E5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0" name="Text 18"/>
          <p:cNvSpPr/>
          <p:nvPr/>
        </p:nvSpPr>
        <p:spPr>
          <a:xfrm>
            <a:off x="6473952" y="2148840"/>
            <a:ext cx="48463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2E9E5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論理的思考・証明する力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2E9E5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「なぜ？」を問い続ける姿勢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2E9E5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数学的美しさを感じる感性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2E9E5B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人と協働して問題を解く力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09905" y="4526280"/>
            <a:ext cx="10972800" cy="1234440"/>
          </a:xfrm>
          <a:prstGeom prst="roundRect">
            <a:avLst>
              <a:gd name="adj" fmla="val 7407"/>
            </a:avLst>
          </a:prstGeom>
          <a:solidFill>
            <a:srgbClr val="16243D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2" name="Text 20"/>
          <p:cNvSpPr/>
          <p:nvPr/>
        </p:nvSpPr>
        <p:spPr>
          <a:xfrm>
            <a:off x="609905" y="470916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C5D0E4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AI が「どのように」を担う時代に、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609905" y="5074920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2C14E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「なぜ・何のために」を問う力こそ数学教育の核心</a:t>
            </a:r>
            <a:endParaRPr lang="en-US" sz="155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162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-365760"/>
            <a:ext cx="274320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0" b="1" dirty="0">
                <a:solidFill>
                  <a:srgbClr val="2533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?</a:t>
            </a:r>
            <a:endParaRPr lang="en-US" sz="19000" dirty="0"/>
          </a:p>
        </p:txBody>
      </p:sp>
      <p:sp>
        <p:nvSpPr>
          <p:cNvPr id="3" name="Text 1"/>
          <p:cNvSpPr/>
          <p:nvPr/>
        </p:nvSpPr>
        <p:spPr>
          <a:xfrm>
            <a:off x="9326880" y="4206240"/>
            <a:ext cx="256032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0" b="1" dirty="0">
                <a:solidFill>
                  <a:srgbClr val="2533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!</a:t>
            </a:r>
            <a:endParaRPr lang="en-US" sz="18000" dirty="0"/>
          </a:p>
        </p:txBody>
      </p:sp>
      <p:sp>
        <p:nvSpPr>
          <p:cNvPr id="4" name="Text 2"/>
          <p:cNvSpPr/>
          <p:nvPr/>
        </p:nvSpPr>
        <p:spPr>
          <a:xfrm>
            <a:off x="0" y="1371600"/>
            <a:ext cx="1219169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2C14E">
                    <a:alpha val="75000"/>
                  </a:srgbClr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04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0" y="2103120"/>
            <a:ext cx="1219169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600" b="1" kern="0" spc="300" dirty="0">
                <a:solidFill>
                  <a:srgbClr val="F2C1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Q &amp; A</a:t>
            </a:r>
            <a:endParaRPr lang="en-US" sz="6600" dirty="0"/>
          </a:p>
        </p:txBody>
      </p:sp>
      <p:sp>
        <p:nvSpPr>
          <p:cNvPr id="6" name="Text 4"/>
          <p:cNvSpPr/>
          <p:nvPr/>
        </p:nvSpPr>
        <p:spPr>
          <a:xfrm>
            <a:off x="0" y="3429000"/>
            <a:ext cx="121916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C5D0E4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ご清聴ありがとうございました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148840" y="4343400"/>
            <a:ext cx="3291840" cy="502920"/>
          </a:xfrm>
          <a:prstGeom prst="roundRect">
            <a:avLst>
              <a:gd name="adj" fmla="val 49091"/>
            </a:avLst>
          </a:prstGeom>
          <a:solidFill>
            <a:srgbClr val="2A3A5C"/>
          </a:solidFill>
          <a:ln w="9525">
            <a:solidFill>
              <a:srgbClr val="46587D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8" name="Text 6"/>
          <p:cNvSpPr/>
          <p:nvPr/>
        </p:nvSpPr>
        <p:spPr>
          <a:xfrm>
            <a:off x="2148840" y="4343400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2C14E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Mail  </a:t>
            </a:r>
            <a:r>
              <a:rPr lang="en-US" sz="1100" dirty="0">
                <a:solidFill>
                  <a:srgbClr val="E8EDF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dan-shimizu@johoku.ac.jp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669280" y="4343400"/>
            <a:ext cx="2468880" cy="502920"/>
          </a:xfrm>
          <a:prstGeom prst="roundRect">
            <a:avLst>
              <a:gd name="adj" fmla="val 49091"/>
            </a:avLst>
          </a:prstGeom>
          <a:solidFill>
            <a:srgbClr val="2A3A5C"/>
          </a:solidFill>
          <a:ln w="9525">
            <a:solidFill>
              <a:srgbClr val="46587D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" name="Text 8"/>
          <p:cNvSpPr/>
          <p:nvPr/>
        </p:nvSpPr>
        <p:spPr>
          <a:xfrm>
            <a:off x="5669280" y="434340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2C14E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Zenn  </a:t>
            </a:r>
            <a:r>
              <a:rPr lang="en-US" sz="1100" dirty="0">
                <a:solidFill>
                  <a:srgbClr val="E8EDF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zenn.dev/dannchu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366760" y="4343400"/>
            <a:ext cx="2468880" cy="502920"/>
          </a:xfrm>
          <a:prstGeom prst="roundRect">
            <a:avLst>
              <a:gd name="adj" fmla="val 49091"/>
            </a:avLst>
          </a:prstGeom>
          <a:solidFill>
            <a:srgbClr val="2A3A5C"/>
          </a:solidFill>
          <a:ln w="9525">
            <a:solidFill>
              <a:srgbClr val="46587D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8366760" y="434340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2C14E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𝕏  </a:t>
            </a:r>
            <a:r>
              <a:rPr lang="en-US" sz="1100" dirty="0">
                <a:solidFill>
                  <a:srgbClr val="E8EDF6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@dannchu</a:t>
            </a:r>
            <a:endParaRPr lang="en-US" sz="11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162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103120"/>
            <a:ext cx="121916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本スライドは GitHub で公開しています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0" y="2834640"/>
            <a:ext cx="121916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u="sng" dirty="0">
                <a:solidFill>
                  <a:srgbClr val="F2C14E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github.com/shimizudan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742432" y="3794760"/>
            <a:ext cx="704088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0" y="4160520"/>
            <a:ext cx="121916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050" dirty="0">
                <a:solidFill>
                  <a:srgbClr val="7C8CAC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 ― 教材作成から生成AIまで</a:t>
            </a:r>
            <a:endParaRPr lang="en-US" sz="1050" dirty="0"/>
          </a:p>
          <a:p>
            <a:pPr marL="0" indent="0" algn="ctr">
              <a:lnSpc>
                <a:spcPct val="140000"/>
              </a:lnSpc>
              <a:buNone/>
            </a:pPr>
            <a:r>
              <a:rPr lang="en-US" sz="1050" dirty="0">
                <a:solidFill>
                  <a:srgbClr val="7C8CAC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第138回 北数教高等学校部会 数学教育実践研究会・2026.8.1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5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1354633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教材作成遍歴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30年の歩み ― 教材作成ツールの変遷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731520" y="3794760"/>
            <a:ext cx="10698480" cy="27432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Shape 10"/>
          <p:cNvSpPr/>
          <p:nvPr/>
        </p:nvSpPr>
        <p:spPr>
          <a:xfrm>
            <a:off x="676656" y="1965960"/>
            <a:ext cx="1572768" cy="1143000"/>
          </a:xfrm>
          <a:prstGeom prst="roundRect">
            <a:avLst>
              <a:gd name="adj" fmla="val 7200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1"/>
          <p:cNvSpPr/>
          <p:nvPr/>
        </p:nvSpPr>
        <p:spPr>
          <a:xfrm>
            <a:off x="676656" y="2039112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B07C1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〜2000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722376" y="2267712"/>
            <a:ext cx="1481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Canvas + MathType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731520" y="2532888"/>
            <a:ext cx="1463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ドロー系ソフト・数式エディタ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1453896" y="3108960"/>
            <a:ext cx="18288" cy="612648"/>
          </a:xfrm>
          <a:prstGeom prst="rect">
            <a:avLst/>
          </a:prstGeom>
          <a:solidFill>
            <a:srgbClr val="D9CFB6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7" name="Shape 15"/>
          <p:cNvSpPr/>
          <p:nvPr/>
        </p:nvSpPr>
        <p:spPr>
          <a:xfrm>
            <a:off x="1380744" y="3726180"/>
            <a:ext cx="164592" cy="164592"/>
          </a:xfrm>
          <a:prstGeom prst="ellipse">
            <a:avLst/>
          </a:prstGeom>
          <a:solidFill>
            <a:srgbClr val="FFFFFF"/>
          </a:solidFill>
          <a:ln w="31750">
            <a:solidFill>
              <a:srgbClr val="D99A1B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8" name="Shape 16"/>
          <p:cNvSpPr/>
          <p:nvPr/>
        </p:nvSpPr>
        <p:spPr>
          <a:xfrm>
            <a:off x="2221992" y="4160520"/>
            <a:ext cx="1572768" cy="1143000"/>
          </a:xfrm>
          <a:prstGeom prst="roundRect">
            <a:avLst>
              <a:gd name="adj" fmla="val 7200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9" name="Text 17"/>
          <p:cNvSpPr/>
          <p:nvPr/>
        </p:nvSpPr>
        <p:spPr>
          <a:xfrm>
            <a:off x="2221992" y="4233672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B07C1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2001–2017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267712" y="4462272"/>
            <a:ext cx="1481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pLaTeX + TeXShop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2276856" y="4727448"/>
            <a:ext cx="1463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dvi → PDF・Mac環境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2999232" y="3895344"/>
            <a:ext cx="18288" cy="265176"/>
          </a:xfrm>
          <a:prstGeom prst="rect">
            <a:avLst/>
          </a:prstGeom>
          <a:solidFill>
            <a:srgbClr val="D9CFB6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3" name="Shape 21"/>
          <p:cNvSpPr/>
          <p:nvPr/>
        </p:nvSpPr>
        <p:spPr>
          <a:xfrm>
            <a:off x="2926080" y="3726180"/>
            <a:ext cx="164592" cy="164592"/>
          </a:xfrm>
          <a:prstGeom prst="ellipse">
            <a:avLst/>
          </a:prstGeom>
          <a:solidFill>
            <a:srgbClr val="FFFFFF"/>
          </a:solidFill>
          <a:ln w="31750">
            <a:solidFill>
              <a:srgbClr val="D99A1B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4" name="Shape 22"/>
          <p:cNvSpPr/>
          <p:nvPr/>
        </p:nvSpPr>
        <p:spPr>
          <a:xfrm>
            <a:off x="3767328" y="1965960"/>
            <a:ext cx="1572768" cy="1143000"/>
          </a:xfrm>
          <a:prstGeom prst="roundRect">
            <a:avLst>
              <a:gd name="adj" fmla="val 7200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5" name="Text 23"/>
          <p:cNvSpPr/>
          <p:nvPr/>
        </p:nvSpPr>
        <p:spPr>
          <a:xfrm>
            <a:off x="3767328" y="2039112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B07C1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2018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3813048" y="2267712"/>
            <a:ext cx="1481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Atom エディタ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3822192" y="2532888"/>
            <a:ext cx="1463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Julia言語との出会い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4544568" y="3108960"/>
            <a:ext cx="18288" cy="612648"/>
          </a:xfrm>
          <a:prstGeom prst="rect">
            <a:avLst/>
          </a:prstGeom>
          <a:solidFill>
            <a:srgbClr val="D9CFB6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9" name="Shape 27"/>
          <p:cNvSpPr/>
          <p:nvPr/>
        </p:nvSpPr>
        <p:spPr>
          <a:xfrm>
            <a:off x="4471416" y="3726180"/>
            <a:ext cx="164592" cy="164592"/>
          </a:xfrm>
          <a:prstGeom prst="ellipse">
            <a:avLst/>
          </a:prstGeom>
          <a:solidFill>
            <a:srgbClr val="FFFFFF"/>
          </a:solidFill>
          <a:ln w="31750">
            <a:solidFill>
              <a:srgbClr val="D99A1B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0" name="Shape 28"/>
          <p:cNvSpPr/>
          <p:nvPr/>
        </p:nvSpPr>
        <p:spPr>
          <a:xfrm>
            <a:off x="5312664" y="4160520"/>
            <a:ext cx="1572768" cy="1143000"/>
          </a:xfrm>
          <a:prstGeom prst="roundRect">
            <a:avLst>
              <a:gd name="adj" fmla="val 7200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31" name="Text 29"/>
          <p:cNvSpPr/>
          <p:nvPr/>
        </p:nvSpPr>
        <p:spPr>
          <a:xfrm>
            <a:off x="5312664" y="4233672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B07C1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2019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5358384" y="4462272"/>
            <a:ext cx="1481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VSCode + pLaTeX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5367528" y="4727448"/>
            <a:ext cx="1463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Jupyter Notebook 活用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6089904" y="3895344"/>
            <a:ext cx="18288" cy="265176"/>
          </a:xfrm>
          <a:prstGeom prst="rect">
            <a:avLst/>
          </a:prstGeom>
          <a:solidFill>
            <a:srgbClr val="D9CFB6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5" name="Shape 33"/>
          <p:cNvSpPr/>
          <p:nvPr/>
        </p:nvSpPr>
        <p:spPr>
          <a:xfrm>
            <a:off x="6016752" y="3726180"/>
            <a:ext cx="164592" cy="164592"/>
          </a:xfrm>
          <a:prstGeom prst="ellipse">
            <a:avLst/>
          </a:prstGeom>
          <a:solidFill>
            <a:srgbClr val="FFFFFF"/>
          </a:solidFill>
          <a:ln w="31750">
            <a:solidFill>
              <a:srgbClr val="D99A1B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6" name="Shape 34"/>
          <p:cNvSpPr/>
          <p:nvPr/>
        </p:nvSpPr>
        <p:spPr>
          <a:xfrm>
            <a:off x="6858000" y="1965960"/>
            <a:ext cx="1572768" cy="1143000"/>
          </a:xfrm>
          <a:prstGeom prst="roundRect">
            <a:avLst>
              <a:gd name="adj" fmla="val 7200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37" name="Text 35"/>
          <p:cNvSpPr/>
          <p:nvPr/>
        </p:nvSpPr>
        <p:spPr>
          <a:xfrm>
            <a:off x="6858000" y="2039112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B07C1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2022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6903720" y="2267712"/>
            <a:ext cx="1481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LuaLaTeX</a:t>
            </a:r>
            <a:endParaRPr lang="en-US" sz="1050" dirty="0"/>
          </a:p>
        </p:txBody>
      </p:sp>
      <p:sp>
        <p:nvSpPr>
          <p:cNvPr id="39" name="Text 37"/>
          <p:cNvSpPr/>
          <p:nvPr/>
        </p:nvSpPr>
        <p:spPr>
          <a:xfrm>
            <a:off x="6912864" y="2532888"/>
            <a:ext cx="1463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フォント自由化・UDフォント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7635240" y="3108960"/>
            <a:ext cx="18288" cy="612648"/>
          </a:xfrm>
          <a:prstGeom prst="rect">
            <a:avLst/>
          </a:prstGeom>
          <a:solidFill>
            <a:srgbClr val="D9CFB6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41" name="Shape 39"/>
          <p:cNvSpPr/>
          <p:nvPr/>
        </p:nvSpPr>
        <p:spPr>
          <a:xfrm>
            <a:off x="7562088" y="3726180"/>
            <a:ext cx="164592" cy="164592"/>
          </a:xfrm>
          <a:prstGeom prst="ellipse">
            <a:avLst/>
          </a:prstGeom>
          <a:solidFill>
            <a:srgbClr val="FFFFFF"/>
          </a:solidFill>
          <a:ln w="31750">
            <a:solidFill>
              <a:srgbClr val="D99A1B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2" name="Shape 40"/>
          <p:cNvSpPr/>
          <p:nvPr/>
        </p:nvSpPr>
        <p:spPr>
          <a:xfrm>
            <a:off x="8403336" y="4160520"/>
            <a:ext cx="1572768" cy="1143000"/>
          </a:xfrm>
          <a:prstGeom prst="roundRect">
            <a:avLst>
              <a:gd name="adj" fmla="val 7200"/>
            </a:avLst>
          </a:prstGeom>
          <a:solidFill>
            <a:srgbClr val="FFFFFF"/>
          </a:solidFill>
          <a:ln w="19050">
            <a:solidFill>
              <a:srgbClr val="D99A1B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43" name="Text 41"/>
          <p:cNvSpPr/>
          <p:nvPr/>
        </p:nvSpPr>
        <p:spPr>
          <a:xfrm>
            <a:off x="8403336" y="4233672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B07C1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2024〜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8449056" y="4462272"/>
            <a:ext cx="1481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Typst</a:t>
            </a:r>
            <a:endParaRPr lang="en-US" sz="1050" dirty="0"/>
          </a:p>
        </p:txBody>
      </p:sp>
      <p:sp>
        <p:nvSpPr>
          <p:cNvPr id="45" name="Text 43"/>
          <p:cNvSpPr/>
          <p:nvPr/>
        </p:nvSpPr>
        <p:spPr>
          <a:xfrm>
            <a:off x="8458200" y="4727448"/>
            <a:ext cx="1463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圧倒的な速度・Rust・現在進行形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9180576" y="3895344"/>
            <a:ext cx="18288" cy="265176"/>
          </a:xfrm>
          <a:prstGeom prst="rect">
            <a:avLst/>
          </a:prstGeom>
          <a:solidFill>
            <a:srgbClr val="D9CFB6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47" name="Shape 45"/>
          <p:cNvSpPr/>
          <p:nvPr/>
        </p:nvSpPr>
        <p:spPr>
          <a:xfrm>
            <a:off x="9107424" y="3726180"/>
            <a:ext cx="164592" cy="164592"/>
          </a:xfrm>
          <a:prstGeom prst="ellipse">
            <a:avLst/>
          </a:prstGeom>
          <a:solidFill>
            <a:srgbClr val="FFFFFF"/>
          </a:solidFill>
          <a:ln w="31750">
            <a:solidFill>
              <a:srgbClr val="D99A1B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8" name="Shape 46"/>
          <p:cNvSpPr/>
          <p:nvPr/>
        </p:nvSpPr>
        <p:spPr>
          <a:xfrm>
            <a:off x="9948672" y="1965960"/>
            <a:ext cx="1572768" cy="1143000"/>
          </a:xfrm>
          <a:prstGeom prst="roundRect">
            <a:avLst>
              <a:gd name="adj" fmla="val 7200"/>
            </a:avLst>
          </a:prstGeom>
          <a:solidFill>
            <a:srgbClr val="16243D"/>
          </a:solidFill>
          <a:ln w="9525">
            <a:solidFill>
              <a:srgbClr val="16243D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49" name="Text 47"/>
          <p:cNvSpPr/>
          <p:nvPr/>
        </p:nvSpPr>
        <p:spPr>
          <a:xfrm>
            <a:off x="9948672" y="2039112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2C1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2026</a:t>
            </a:r>
            <a:endParaRPr lang="en-US" sz="1100" dirty="0"/>
          </a:p>
        </p:txBody>
      </p:sp>
      <p:sp>
        <p:nvSpPr>
          <p:cNvPr id="50" name="Text 48"/>
          <p:cNvSpPr/>
          <p:nvPr/>
        </p:nvSpPr>
        <p:spPr>
          <a:xfrm>
            <a:off x="9994392" y="2267712"/>
            <a:ext cx="1481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生成AI 時代へ</a:t>
            </a:r>
            <a:endParaRPr lang="en-US" sz="1050" dirty="0"/>
          </a:p>
        </p:txBody>
      </p:sp>
      <p:sp>
        <p:nvSpPr>
          <p:cNvPr id="51" name="Text 49"/>
          <p:cNvSpPr/>
          <p:nvPr/>
        </p:nvSpPr>
        <p:spPr>
          <a:xfrm>
            <a:off x="10003536" y="2532888"/>
            <a:ext cx="1463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800" dirty="0">
                <a:solidFill>
                  <a:srgbClr val="9FB0CC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Claude Code・ChatGPT…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10725912" y="3108960"/>
            <a:ext cx="18288" cy="612648"/>
          </a:xfrm>
          <a:prstGeom prst="rect">
            <a:avLst/>
          </a:prstGeom>
          <a:solidFill>
            <a:srgbClr val="D9CFB6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53" name="Shape 51"/>
          <p:cNvSpPr/>
          <p:nvPr/>
        </p:nvSpPr>
        <p:spPr>
          <a:xfrm>
            <a:off x="10652760" y="3726180"/>
            <a:ext cx="164592" cy="164592"/>
          </a:xfrm>
          <a:prstGeom prst="ellipse">
            <a:avLst/>
          </a:prstGeom>
          <a:solidFill>
            <a:srgbClr val="FFFFFF"/>
          </a:solidFill>
          <a:ln w="31750">
            <a:solidFill>
              <a:srgbClr val="D99A1B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4" name="Shape 52"/>
          <p:cNvSpPr/>
          <p:nvPr/>
        </p:nvSpPr>
        <p:spPr>
          <a:xfrm>
            <a:off x="609905" y="5577840"/>
            <a:ext cx="10972800" cy="548640"/>
          </a:xfrm>
          <a:prstGeom prst="roundRect">
            <a:avLst>
              <a:gd name="adj" fmla="val 10000"/>
            </a:avLst>
          </a:prstGeom>
          <a:solidFill>
            <a:srgbClr val="FFF6E0"/>
          </a:solidFill>
          <a:ln w="9525">
            <a:solidFill>
              <a:srgbClr val="F2E3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5" name="Shape 53"/>
          <p:cNvSpPr/>
          <p:nvPr/>
        </p:nvSpPr>
        <p:spPr>
          <a:xfrm>
            <a:off x="609905" y="5632704"/>
            <a:ext cx="45720" cy="438912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56" name="Text 54"/>
          <p:cNvSpPr/>
          <p:nvPr/>
        </p:nvSpPr>
        <p:spPr>
          <a:xfrm>
            <a:off x="774497" y="5632704"/>
            <a:ext cx="1064361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💬 </a:t>
            </a: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「</a:t>
            </a: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/>
              </a:rPr>
              <a:t>お正月は新しいことにチャレンジしたくなる</a:t>
            </a: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」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 ― Zennより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6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1625559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教材作成遍歴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〜2000年ごろ：Canvas + MathType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Text 9"/>
          <p:cNvSpPr/>
          <p:nvPr/>
        </p:nvSpPr>
        <p:spPr>
          <a:xfrm>
            <a:off x="6675120" y="256032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4800" b="1" dirty="0">
                <a:solidFill>
                  <a:srgbClr val="DDDCD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〜2000</a:t>
            </a:r>
            <a:endParaRPr lang="en-US" sz="4800" dirty="0"/>
          </a:p>
        </p:txBody>
      </p:sp>
      <p:sp>
        <p:nvSpPr>
          <p:cNvPr id="12" name="Shape 10"/>
          <p:cNvSpPr/>
          <p:nvPr/>
        </p:nvSpPr>
        <p:spPr>
          <a:xfrm>
            <a:off x="609905" y="153162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1"/>
          <p:cNvSpPr/>
          <p:nvPr/>
        </p:nvSpPr>
        <p:spPr>
          <a:xfrm>
            <a:off x="792785" y="146304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ドロー系ソフト「Canvas」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09905" y="1828800"/>
            <a:ext cx="5212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Mac 上で動くグラフィックソフト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図形・グラフを</a:t>
            </a: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ビジュアルに作成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当時の最先端の教材作成環境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09905" y="326898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4"/>
          <p:cNvSpPr/>
          <p:nvPr/>
        </p:nvSpPr>
        <p:spPr>
          <a:xfrm>
            <a:off x="792785" y="320040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数式エディタ「MathType」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09905" y="3566160"/>
            <a:ext cx="5212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Word などに数式を貼り込む形式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美しい数式の「印刷」を実現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データが残っていないのが残念…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217920" y="1463040"/>
            <a:ext cx="5349240" cy="2377440"/>
          </a:xfrm>
          <a:prstGeom prst="roundRect">
            <a:avLst>
              <a:gd name="adj" fmla="val 3462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9" name="Shape 17"/>
          <p:cNvSpPr/>
          <p:nvPr/>
        </p:nvSpPr>
        <p:spPr>
          <a:xfrm>
            <a:off x="6281928" y="1572768"/>
            <a:ext cx="45720" cy="215798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0" name="Text 18"/>
          <p:cNvSpPr/>
          <p:nvPr/>
        </p:nvSpPr>
        <p:spPr>
          <a:xfrm>
            <a:off x="6446520" y="160020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📝 当時の教材作成の流れ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446520" y="1965960"/>
            <a:ext cx="49377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①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Canvas で図形・表を作成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②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MathType で数式を入力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③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組み合わせてプリント完成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④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印刷・コピー → 配布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217920" y="4114800"/>
            <a:ext cx="5349240" cy="822960"/>
          </a:xfrm>
          <a:prstGeom prst="roundRect">
            <a:avLst>
              <a:gd name="adj" fmla="val 6667"/>
            </a:avLst>
          </a:prstGeom>
          <a:solidFill>
            <a:srgbClr val="FFF6E0"/>
          </a:solidFill>
          <a:ln w="9525">
            <a:solidFill>
              <a:srgbClr val="F2E3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3" name="Shape 21"/>
          <p:cNvSpPr/>
          <p:nvPr/>
        </p:nvSpPr>
        <p:spPr>
          <a:xfrm>
            <a:off x="6217920" y="4169664"/>
            <a:ext cx="45720" cy="713232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4" name="Text 22"/>
          <p:cNvSpPr/>
          <p:nvPr/>
        </p:nvSpPr>
        <p:spPr>
          <a:xfrm>
            <a:off x="6382512" y="4169664"/>
            <a:ext cx="502005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資料が残っていないが、</a:t>
            </a: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美しく伝えたい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という想いはこの頃から変わっていない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7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1896486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教材作成遍歴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2001〜2017年：pLaTeX + TeXShop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Text 9"/>
          <p:cNvSpPr/>
          <p:nvPr/>
        </p:nvSpPr>
        <p:spPr>
          <a:xfrm>
            <a:off x="6675120" y="256032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4800" b="1" dirty="0">
                <a:solidFill>
                  <a:srgbClr val="DDDCD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2001–2017</a:t>
            </a:r>
            <a:endParaRPr lang="en-US" sz="4800" dirty="0"/>
          </a:p>
        </p:txBody>
      </p:sp>
      <p:sp>
        <p:nvSpPr>
          <p:cNvPr id="12" name="Shape 10"/>
          <p:cNvSpPr/>
          <p:nvPr/>
        </p:nvSpPr>
        <p:spPr>
          <a:xfrm>
            <a:off x="609905" y="153162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1"/>
          <p:cNvSpPr/>
          <p:nvPr/>
        </p:nvSpPr>
        <p:spPr>
          <a:xfrm>
            <a:off x="792785" y="146304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Mac 上の pLaTeX 環境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09905" y="1828800"/>
            <a:ext cx="52120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pLaTeX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：日本語 LaTeX の標準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TeXShop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：Mac 用統合環境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dvi → PDF の変換ワークフロー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eps 画像の取り込みも活用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09905" y="358902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4"/>
          <p:cNvSpPr/>
          <p:nvPr/>
        </p:nvSpPr>
        <p:spPr>
          <a:xfrm>
            <a:off x="792785" y="352044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この時代に学んだこと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09905" y="3886200"/>
            <a:ext cx="5212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コードで数式を記述する力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「美しさ」を追求する組版感覚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図もいろいろ描ける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217920" y="1463040"/>
            <a:ext cx="5349240" cy="3291840"/>
          </a:xfrm>
          <a:prstGeom prst="roundRect">
            <a:avLst>
              <a:gd name="adj" fmla="val 2500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9" name="Text 17"/>
          <p:cNvSpPr/>
          <p:nvPr/>
        </p:nvSpPr>
        <p:spPr>
          <a:xfrm>
            <a:off x="6382512" y="1572768"/>
            <a:ext cx="5020056" cy="3072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\documentclass[a4paper]{jsarticle}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\usepackage{amsmath, amssymb}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\usepackage[dvipdfmx]{graphicx}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\begin{document}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\[ \lim_{x \to 0}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\frac{\sin x}{x} = 1 \]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\begin{align}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f'(x) &amp;= \lim_{h \to 0}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\frac{f(x+h)-f(x)}{h}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\end{align}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\end{document}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6217920" y="4937760"/>
            <a:ext cx="5349240" cy="548640"/>
          </a:xfrm>
          <a:prstGeom prst="roundRect">
            <a:avLst>
              <a:gd name="adj" fmla="val 10000"/>
            </a:avLst>
          </a:prstGeom>
          <a:solidFill>
            <a:srgbClr val="FFF6E0"/>
          </a:solidFill>
          <a:ln w="9525">
            <a:solidFill>
              <a:srgbClr val="F2E3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1" name="Shape 19"/>
          <p:cNvSpPr/>
          <p:nvPr/>
        </p:nvSpPr>
        <p:spPr>
          <a:xfrm>
            <a:off x="6217920" y="4992624"/>
            <a:ext cx="45720" cy="438912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2" name="Text 20"/>
          <p:cNvSpPr/>
          <p:nvPr/>
        </p:nvSpPr>
        <p:spPr>
          <a:xfrm>
            <a:off x="6382512" y="4992624"/>
            <a:ext cx="502005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約17年間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にわたって使い続けた信頼できる環境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8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2167412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教材作成遍歴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2018年1月：Atom + Julia の出会い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Text 9"/>
          <p:cNvSpPr/>
          <p:nvPr/>
        </p:nvSpPr>
        <p:spPr>
          <a:xfrm>
            <a:off x="6675120" y="256032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4800" b="1" dirty="0">
                <a:solidFill>
                  <a:srgbClr val="DDDCD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2018</a:t>
            </a:r>
            <a:endParaRPr lang="en-US" sz="4800" dirty="0"/>
          </a:p>
        </p:txBody>
      </p:sp>
      <p:sp>
        <p:nvSpPr>
          <p:cNvPr id="12" name="Shape 10"/>
          <p:cNvSpPr/>
          <p:nvPr/>
        </p:nvSpPr>
        <p:spPr>
          <a:xfrm>
            <a:off x="609905" y="153162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1"/>
          <p:cNvSpPr/>
          <p:nvPr/>
        </p:nvSpPr>
        <p:spPr>
          <a:xfrm>
            <a:off x="792785" y="146304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なぜ Atom へ？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09905" y="1828800"/>
            <a:ext cx="5212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Julia言語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を使い始めたのがきっかけ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テキストエディタを Atom に変更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LaTeX も Julia も同じ環境で書ける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09905" y="326898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4"/>
          <p:cNvSpPr/>
          <p:nvPr/>
        </p:nvSpPr>
        <p:spPr>
          <a:xfrm>
            <a:off x="792785" y="320040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Julia言語とは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09905" y="3566160"/>
            <a:ext cx="52120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科学技術計算向けの言語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数学的な記法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に近い文法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Python 並みの書きやすさ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C言語に匹敵する速度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217920" y="1463040"/>
            <a:ext cx="5349240" cy="3291840"/>
          </a:xfrm>
          <a:prstGeom prst="roundRect">
            <a:avLst>
              <a:gd name="adj" fmla="val 2500"/>
            </a:avLst>
          </a:prstGeom>
          <a:solidFill>
            <a:srgbClr val="121C30"/>
          </a:solidFill>
          <a:ln/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9" name="Text 17"/>
          <p:cNvSpPr/>
          <p:nvPr/>
        </p:nvSpPr>
        <p:spPr>
          <a:xfrm>
            <a:off x="6382512" y="1572768"/>
            <a:ext cx="5020056" cy="3072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8AA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Julia での数列の極限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using Plots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 = 1:100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aₙ = (1 .+ 1 ./n).^n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plot(n, aₙ,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label="(1+1/n)^n",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xlabel="n", ylabel="値",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title="e への収束", lw=2)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hline!([exp(1)],</a:t>
            </a:r>
            <a:endParaRPr lang="en-US" sz="9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900" dirty="0">
                <a:solidFill>
                  <a:srgbClr val="D8E2F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label="e≈2.718", ls=:dash)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6217920" y="4937760"/>
            <a:ext cx="5349240" cy="548640"/>
          </a:xfrm>
          <a:prstGeom prst="roundRect">
            <a:avLst>
              <a:gd name="adj" fmla="val 10000"/>
            </a:avLst>
          </a:prstGeom>
          <a:solidFill>
            <a:srgbClr val="FFF6E0"/>
          </a:solidFill>
          <a:ln w="9525">
            <a:solidFill>
              <a:srgbClr val="F2E3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1" name="Shape 19"/>
          <p:cNvSpPr/>
          <p:nvPr/>
        </p:nvSpPr>
        <p:spPr>
          <a:xfrm>
            <a:off x="6217920" y="4992624"/>
            <a:ext cx="45720" cy="438912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2" name="Text 20"/>
          <p:cNvSpPr/>
          <p:nvPr/>
        </p:nvSpPr>
        <p:spPr>
          <a:xfrm>
            <a:off x="6382512" y="4992624"/>
            <a:ext cx="502005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※ Atom は後に開発終了 → </a:t>
            </a:r>
            <a:r>
              <a:rPr lang="en-US" sz="10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VSCode へ移行のきっかけ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に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905" y="6419088"/>
            <a:ext cx="10972800" cy="914"/>
          </a:xfrm>
          <a:prstGeom prst="rect">
            <a:avLst/>
          </a:prstGeom>
          <a:noFill/>
          <a:ln w="9525">
            <a:solidFill>
              <a:srgbClr val="E8E2D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09905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数学教師とコンピュータの30年　</a:t>
            </a:r>
            <a:r>
              <a:rPr lang="en-US" sz="800" b="1" dirty="0">
                <a:solidFill>
                  <a:srgbClr val="B07C10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清水 団</a:t>
            </a: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｜第138回 数実研 2026.8.1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601200" y="6455664"/>
            <a:ext cx="198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9 / 45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2438339" cy="45720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609905" y="384048"/>
            <a:ext cx="777240" cy="23774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09905" y="384048"/>
            <a:ext cx="777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FFFFFF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PART 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81328" y="3840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2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教材作成遍歴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09905" y="676656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2019年1月：VSCode へ移行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09905" y="1207008"/>
            <a:ext cx="548640" cy="50292"/>
          </a:xfrm>
          <a:prstGeom prst="roundRect">
            <a:avLst>
              <a:gd name="adj" fmla="val 45455"/>
            </a:avLst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Text 9"/>
          <p:cNvSpPr/>
          <p:nvPr/>
        </p:nvSpPr>
        <p:spPr>
          <a:xfrm>
            <a:off x="6675120" y="256032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4800" b="1" dirty="0">
                <a:solidFill>
                  <a:srgbClr val="DDDCD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2019</a:t>
            </a:r>
            <a:endParaRPr lang="en-US" sz="4800" dirty="0"/>
          </a:p>
        </p:txBody>
      </p:sp>
      <p:sp>
        <p:nvSpPr>
          <p:cNvPr id="12" name="Shape 10"/>
          <p:cNvSpPr/>
          <p:nvPr/>
        </p:nvSpPr>
        <p:spPr>
          <a:xfrm>
            <a:off x="609905" y="1531620"/>
            <a:ext cx="109728" cy="109728"/>
          </a:xfrm>
          <a:prstGeom prst="roundRect">
            <a:avLst>
              <a:gd name="adj" fmla="val 25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1"/>
          <p:cNvSpPr/>
          <p:nvPr/>
        </p:nvSpPr>
        <p:spPr>
          <a:xfrm>
            <a:off x="792785" y="146304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移行の理由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09905" y="1828800"/>
            <a:ext cx="52120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Atom の将来性に不安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VSCode 上で </a:t>
            </a:r>
            <a:r>
              <a:rPr lang="en-US" sz="110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Jupyter Notebook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 が使える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Julia も LaTeX もバッチリ動く</a:t>
            </a:r>
            <a:endParaRPr lang="en-US" sz="110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0E9488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10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拡張機能のエコシステムが豊富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09905" y="3840480"/>
            <a:ext cx="5212080" cy="1005840"/>
          </a:xfrm>
          <a:prstGeom prst="roundRect">
            <a:avLst>
              <a:gd name="adj" fmla="val 5455"/>
            </a:avLst>
          </a:prstGeom>
          <a:solidFill>
            <a:srgbClr val="FFF6E0"/>
          </a:solidFill>
          <a:ln w="9525">
            <a:solidFill>
              <a:srgbClr val="F2E3B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6" name="Shape 14"/>
          <p:cNvSpPr/>
          <p:nvPr/>
        </p:nvSpPr>
        <p:spPr>
          <a:xfrm>
            <a:off x="609905" y="3895344"/>
            <a:ext cx="45720" cy="896112"/>
          </a:xfrm>
          <a:prstGeom prst="rect">
            <a:avLst/>
          </a:prstGeom>
          <a:solidFill>
            <a:srgbClr val="D99A1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5"/>
          <p:cNvSpPr/>
          <p:nvPr/>
        </p:nvSpPr>
        <p:spPr>
          <a:xfrm>
            <a:off x="774497" y="3895344"/>
            <a:ext cx="4882896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💬 「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  <a:hlinkClick r:id="rId3"/>
              </a:rPr>
              <a:t>やっぱりお正月は新しいことにチャレンジしたくなる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」
</a:t>
            </a:r>
            <a:r>
              <a:rPr lang="en-US" sz="900" dirty="0">
                <a:solidFill>
                  <a:srgbClr val="69718A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pLaTeX の dvi → PDF ワークフローは引き続き維持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217920" y="1463040"/>
            <a:ext cx="5349240" cy="2103120"/>
          </a:xfrm>
          <a:prstGeom prst="roundRect">
            <a:avLst>
              <a:gd name="adj" fmla="val 3913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9" name="Shape 17"/>
          <p:cNvSpPr/>
          <p:nvPr/>
        </p:nvSpPr>
        <p:spPr>
          <a:xfrm>
            <a:off x="6281928" y="1572768"/>
            <a:ext cx="45720" cy="1883664"/>
          </a:xfrm>
          <a:prstGeom prst="roundRect">
            <a:avLst>
              <a:gd name="adj" fmla="val 50000"/>
            </a:avLst>
          </a:prstGeom>
          <a:solidFill>
            <a:srgbClr val="2E78B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0" name="Text 18"/>
          <p:cNvSpPr/>
          <p:nvPr/>
        </p:nvSpPr>
        <p:spPr>
          <a:xfrm>
            <a:off x="6437376" y="155448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VSCode で実現した環境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446520" y="1874520"/>
            <a:ext cx="49377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📝 LaTeX：プリント・テスト作成</a:t>
            </a:r>
            <a:endParaRPr lang="en-US" sz="105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📊 Julia + Jupyter：数値実験</a:t>
            </a:r>
            <a:endParaRPr lang="en-US" sz="105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🔧 GitHub 連携：サイトの作成</a:t>
            </a:r>
            <a:endParaRPr lang="en-US" sz="1050" dirty="0"/>
          </a:p>
          <a:p>
            <a:pPr marL="0" indent="0" algn="l">
              <a:lnSpc>
                <a:spcPct val="115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2E78B7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▪ </a:t>
            </a: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🌐 Markdown：授業メモ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217920" y="3749040"/>
            <a:ext cx="5349240" cy="109728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9525">
            <a:solidFill>
              <a:srgbClr val="E8E2D4"/>
            </a:solidFill>
            <a:prstDash val="solid"/>
          </a:ln>
          <a:effectLst>
            <a:outerShdw blurRad="101600" dist="25400" dir="5400000" algn="bl" rotWithShape="0">
              <a:srgbClr val="16243D">
                <a:alpha val="18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3" name="Shape 21"/>
          <p:cNvSpPr/>
          <p:nvPr/>
        </p:nvSpPr>
        <p:spPr>
          <a:xfrm>
            <a:off x="6281928" y="3858768"/>
            <a:ext cx="45720" cy="877824"/>
          </a:xfrm>
          <a:prstGeom prst="roundRect">
            <a:avLst>
              <a:gd name="adj" fmla="val 50000"/>
            </a:avLst>
          </a:prstGeom>
          <a:solidFill>
            <a:srgbClr val="0E948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4" name="Text 22"/>
          <p:cNvSpPr/>
          <p:nvPr/>
        </p:nvSpPr>
        <p:spPr>
          <a:xfrm>
            <a:off x="6437376" y="3840480"/>
            <a:ext cx="49469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43D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Jupyter Notebook の威力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437376" y="4133088"/>
            <a:ext cx="494690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50" dirty="0">
                <a:solidFill>
                  <a:srgbClr val="243049"/>
                </a:solidFill>
                <a:latin typeface="Hiragino Sans" pitchFamily="34" charset="0"/>
                <a:ea typeface="Hiragino Sans" pitchFamily="34" charset="-122"/>
                <a:cs typeface="Hiragino Sans" pitchFamily="34" charset="-120"/>
              </a:rPr>
              <a:t>数式・コード・グラフ・説明を1つのノートにまとめて授業で提示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</TotalTime>
  <Words>5440</Words>
  <Application>Microsoft Macintosh PowerPoint</Application>
  <PresentationFormat>ワイド画面</PresentationFormat>
  <Paragraphs>1118</Paragraphs>
  <Slides>45</Slides>
  <Notes>45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45</vt:i4>
      </vt:variant>
    </vt:vector>
  </HeadingPairs>
  <TitlesOfParts>
    <vt:vector size="51" baseType="lpstr">
      <vt:lpstr>Hiragino Sans</vt:lpstr>
      <vt:lpstr>Arial</vt:lpstr>
      <vt:lpstr>Courier New</vt:lpstr>
      <vt:lpstr>Helvetica Neue</vt:lpstr>
      <vt:lpstr>Times New Roman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清水 団</cp:lastModifiedBy>
  <cp:revision>4</cp:revision>
  <dcterms:created xsi:type="dcterms:W3CDTF">2026-07-25T13:49:33Z</dcterms:created>
  <dcterms:modified xsi:type="dcterms:W3CDTF">2026-07-26T10:23:46Z</dcterms:modified>
</cp:coreProperties>
</file>